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3" r:id="rId10"/>
    <p:sldId id="277" r:id="rId11"/>
    <p:sldId id="278" r:id="rId12"/>
    <p:sldId id="281" r:id="rId13"/>
    <p:sldId id="282" r:id="rId14"/>
    <p:sldId id="283" r:id="rId15"/>
    <p:sldId id="284" r:id="rId16"/>
    <p:sldId id="285" r:id="rId17"/>
    <p:sldId id="279" r:id="rId18"/>
    <p:sldId id="28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90" y="-7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D430E-5B9D-4389-A480-B034A12BABB9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0540C9-A87B-4997-AE42-9CD7F9FF6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528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A60D6-B6CC-4041-B457-F38C599828C1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A9B8-F4C7-46C1-A06C-B2F152700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363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A60D6-B6CC-4041-B457-F38C599828C1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A9B8-F4C7-46C1-A06C-B2F152700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23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A60D6-B6CC-4041-B457-F38C599828C1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A9B8-F4C7-46C1-A06C-B2F152700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5385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762000"/>
            <a:ext cx="44958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762000"/>
            <a:ext cx="4495800" cy="4876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7FCBE-6106-402F-9866-11D5B648B7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203642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A60D6-B6CC-4041-B457-F38C599828C1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A9B8-F4C7-46C1-A06C-B2F152700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527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A60D6-B6CC-4041-B457-F38C599828C1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A9B8-F4C7-46C1-A06C-B2F152700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454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A60D6-B6CC-4041-B457-F38C599828C1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A9B8-F4C7-46C1-A06C-B2F152700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093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A60D6-B6CC-4041-B457-F38C599828C1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A9B8-F4C7-46C1-A06C-B2F152700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751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A60D6-B6CC-4041-B457-F38C599828C1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A9B8-F4C7-46C1-A06C-B2F152700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98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A60D6-B6CC-4041-B457-F38C599828C1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A9B8-F4C7-46C1-A06C-B2F152700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666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A60D6-B6CC-4041-B457-F38C599828C1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A9B8-F4C7-46C1-A06C-B2F152700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165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A60D6-B6CC-4041-B457-F38C599828C1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A9B8-F4C7-46C1-A06C-B2F152700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581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A60D6-B6CC-4041-B457-F38C599828C1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1A9B8-F4C7-46C1-A06C-B2F152700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160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657600"/>
            <a:ext cx="7772400" cy="1470025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Chapter </a:t>
            </a:r>
            <a:r>
              <a:rPr lang="en-US" dirty="0" smtClean="0"/>
              <a:t>2 Notes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102157"/>
            <a:ext cx="6400800" cy="1752600"/>
          </a:xfrm>
        </p:spPr>
        <p:txBody>
          <a:bodyPr/>
          <a:lstStyle/>
          <a:p>
            <a:r>
              <a:rPr lang="en-US" dirty="0" smtClean="0"/>
              <a:t>Chemistry of Life</a:t>
            </a:r>
          </a:p>
          <a:p>
            <a:r>
              <a:rPr lang="en-US" dirty="0" smtClean="0"/>
              <a:t>Enzymes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599"/>
            <a:ext cx="8305800" cy="4191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244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D266A698-D11E-4536-8E5C-5AB38446D6ED}" type="slidenum">
              <a:rPr lang="en-US" sz="1400">
                <a:solidFill>
                  <a:schemeClr val="bg1"/>
                </a:solidFill>
                <a:latin typeface="Franklin Gothic Heavy" pitchFamily="34" charset="0"/>
              </a:rPr>
              <a:pPr eaLnBrk="1" hangingPunct="1"/>
              <a:t>10</a:t>
            </a:fld>
            <a:endParaRPr lang="en-US" sz="1400">
              <a:solidFill>
                <a:schemeClr val="bg1"/>
              </a:solidFill>
              <a:latin typeface="Franklin Gothic Heavy" pitchFamily="34" charset="0"/>
            </a:endParaRP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48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What Are Enzymes?</a:t>
            </a:r>
            <a:endParaRPr lang="en-US" sz="4800" i="1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200" b="1" dirty="0" smtClean="0">
                <a:latin typeface="Comic Sans MS" pitchFamily="66" charset="0"/>
                <a:cs typeface="Arial" charset="0"/>
              </a:rPr>
              <a:t>Most enzymes are </a:t>
            </a:r>
            <a:r>
              <a:rPr lang="en-US" sz="3200" b="1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Arial" charset="0"/>
              </a:rPr>
              <a:t>Proteins </a:t>
            </a:r>
            <a:endParaRPr lang="en-US" sz="3200" b="1" dirty="0" smtClean="0">
              <a:solidFill>
                <a:srgbClr val="CC99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b="1" dirty="0" smtClean="0">
                <a:latin typeface="Comic Sans MS" pitchFamily="66" charset="0"/>
                <a:cs typeface="Arial" charset="0"/>
              </a:rPr>
              <a:t>Act </a:t>
            </a:r>
            <a:r>
              <a:rPr lang="en-US" sz="3200" b="1" dirty="0" smtClean="0">
                <a:latin typeface="Comic Sans MS" pitchFamily="66" charset="0"/>
                <a:cs typeface="Arial" charset="0"/>
              </a:rPr>
              <a:t>as </a:t>
            </a:r>
            <a:r>
              <a:rPr lang="en-US" sz="3200" b="1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Catalyst</a:t>
            </a:r>
            <a:r>
              <a:rPr lang="en-US" sz="3200" b="1" dirty="0" smtClean="0">
                <a:latin typeface="Arial" charset="0"/>
                <a:cs typeface="Arial" charset="0"/>
              </a:rPr>
              <a:t> to  </a:t>
            </a:r>
            <a:r>
              <a:rPr lang="en-US" sz="3200" b="1" dirty="0" smtClean="0">
                <a:latin typeface="Arial" charset="0"/>
                <a:cs typeface="Arial" charset="0"/>
              </a:rPr>
              <a:t>speed up a </a:t>
            </a:r>
            <a:r>
              <a:rPr lang="en-US" sz="3200" b="1" dirty="0" smtClean="0">
                <a:latin typeface="Arial" charset="0"/>
                <a:cs typeface="Arial" charset="0"/>
              </a:rPr>
              <a:t>reaction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b="1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Not permanently</a:t>
            </a:r>
            <a:r>
              <a:rPr lang="en-US" sz="3200" b="1" dirty="0" smtClean="0">
                <a:latin typeface="Arial" charset="0"/>
                <a:cs typeface="Arial" charset="0"/>
              </a:rPr>
              <a:t> changed in the process</a:t>
            </a:r>
          </a:p>
        </p:txBody>
      </p:sp>
      <p:pic>
        <p:nvPicPr>
          <p:cNvPr id="44042" name="Picture 10" descr="WPPHOTO2[1]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866775"/>
            <a:ext cx="4495800" cy="4667250"/>
          </a:xfrm>
          <a:noFill/>
        </p:spPr>
      </p:pic>
    </p:spTree>
    <p:extLst>
      <p:ext uri="{BB962C8B-B14F-4D97-AF65-F5344CB8AC3E}">
        <p14:creationId xmlns:p14="http://schemas.microsoft.com/office/powerpoint/2010/main" val="3398344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9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82DA6495-0F01-47F4-8536-11E86F68C1CE}" type="slidenum">
              <a:rPr lang="en-US" sz="1400">
                <a:solidFill>
                  <a:schemeClr val="bg1"/>
                </a:solidFill>
                <a:latin typeface="Franklin Gothic Heavy" pitchFamily="34" charset="0"/>
              </a:rPr>
              <a:pPr eaLnBrk="1" hangingPunct="1"/>
              <a:t>11</a:t>
            </a:fld>
            <a:endParaRPr lang="en-US" sz="1400">
              <a:solidFill>
                <a:schemeClr val="bg1"/>
              </a:solidFill>
              <a:latin typeface="Franklin Gothic Heavy" pitchFamily="34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4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Enzymes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600" b="1" smtClean="0">
                <a:latin typeface="Comic Sans MS" pitchFamily="66" charset="0"/>
              </a:rPr>
              <a:t>Are specific  for what they will </a:t>
            </a:r>
            <a:r>
              <a:rPr lang="en-US" sz="3600" b="1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catalyze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b="1" smtClean="0">
                <a:latin typeface="Comic Sans MS" pitchFamily="66" charset="0"/>
              </a:rPr>
              <a:t>Are</a:t>
            </a:r>
            <a:r>
              <a:rPr lang="en-US" sz="3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en-US" sz="3600" b="1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Reusable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b="1" smtClean="0">
                <a:latin typeface="Comic Sans MS" pitchFamily="66" charset="0"/>
              </a:rPr>
              <a:t>End in –</a:t>
            </a:r>
            <a:r>
              <a:rPr lang="en-US" sz="3600" b="1" i="1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ase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600" b="1" i="1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-Sucrase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600" b="1" i="1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-Lactase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600" b="1" i="1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-Maltase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3600" b="1" smtClean="0">
              <a:solidFill>
                <a:srgbClr val="CC99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pic>
        <p:nvPicPr>
          <p:cNvPr id="1033" name="Picture 9" descr="enzyme[1]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362"/>
          <a:stretch>
            <a:fillRect/>
          </a:stretch>
        </p:blipFill>
        <p:spPr>
          <a:xfrm>
            <a:off x="4419600" y="1084263"/>
            <a:ext cx="4495800" cy="4402137"/>
          </a:xfrm>
          <a:noFill/>
        </p:spPr>
      </p:pic>
    </p:spTree>
    <p:extLst>
      <p:ext uri="{BB962C8B-B14F-4D97-AF65-F5344CB8AC3E}">
        <p14:creationId xmlns:p14="http://schemas.microsoft.com/office/powerpoint/2010/main" val="320946969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0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0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0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10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10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0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2EDB81AF-0C81-40C0-A867-F906B5DA9280}" type="slidenum">
              <a:rPr lang="en-US" sz="1400">
                <a:solidFill>
                  <a:schemeClr val="bg1"/>
                </a:solidFill>
                <a:latin typeface="Franklin Gothic Heavy" pitchFamily="34" charset="0"/>
              </a:rPr>
              <a:pPr eaLnBrk="1" hangingPunct="1"/>
              <a:t>12</a:t>
            </a:fld>
            <a:endParaRPr lang="en-US" sz="1400">
              <a:solidFill>
                <a:schemeClr val="bg1"/>
              </a:solidFill>
              <a:latin typeface="Franklin Gothic Heavy" pitchFamily="34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8197" name="Picture 4" descr="Enzymes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883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7C935C58-523B-4125-A1C6-586443F4311E}" type="slidenum">
              <a:rPr lang="en-US" sz="1400">
                <a:solidFill>
                  <a:schemeClr val="bg1"/>
                </a:solidFill>
                <a:latin typeface="Franklin Gothic Heavy" pitchFamily="34" charset="0"/>
              </a:rPr>
              <a:pPr eaLnBrk="1" hangingPunct="1"/>
              <a:t>13</a:t>
            </a:fld>
            <a:endParaRPr lang="en-US" sz="1400">
              <a:solidFill>
                <a:schemeClr val="bg1"/>
              </a:solidFill>
              <a:latin typeface="Franklin Gothic Heavy" pitchFamily="34" charset="0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>
            <a:normAutofit fontScale="90000"/>
          </a:bodyPr>
          <a:lstStyle/>
          <a:p>
            <a:pPr algn="ctr" eaLnBrk="1" hangingPunct="1">
              <a:defRPr/>
            </a:pPr>
            <a:r>
              <a:rPr lang="en-US" sz="4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Enzyme-Substrate Complex</a:t>
            </a:r>
            <a:endParaRPr lang="en-US" sz="4400" b="1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 lIns="90488" tIns="44450" rIns="90488" bIns="44450"/>
          <a:lstStyle/>
          <a:p>
            <a:pPr eaLnBrk="1" hangingPunct="1">
              <a:buFontTx/>
              <a:buNone/>
              <a:defRPr/>
            </a:pPr>
            <a:r>
              <a:rPr lang="en-US" sz="4000" smtClean="0">
                <a:latin typeface="Comic Sans MS" pitchFamily="66" charset="0"/>
              </a:rPr>
              <a:t>The </a:t>
            </a:r>
            <a:r>
              <a:rPr lang="en-US" sz="4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substance</a:t>
            </a:r>
            <a:r>
              <a:rPr lang="en-US" sz="4000" smtClean="0">
                <a:latin typeface="Comic Sans MS" pitchFamily="66" charset="0"/>
              </a:rPr>
              <a:t> (reactant) an </a:t>
            </a:r>
            <a:r>
              <a:rPr lang="en-US" sz="4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enzyme</a:t>
            </a:r>
            <a:r>
              <a:rPr lang="en-US" sz="4000" smtClean="0">
                <a:latin typeface="Comic Sans MS" pitchFamily="66" charset="0"/>
              </a:rPr>
              <a:t> acts on is the </a:t>
            </a:r>
            <a:r>
              <a:rPr lang="en-US" sz="4000" b="1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substrate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267200" y="2895600"/>
            <a:ext cx="4440238" cy="3602038"/>
            <a:chOff x="2016" y="2016"/>
            <a:chExt cx="2797" cy="1981"/>
          </a:xfrm>
        </p:grpSpPr>
        <p:sp>
          <p:nvSpPr>
            <p:cNvPr id="9224" name="Freeform 4"/>
            <p:cNvSpPr>
              <a:spLocks/>
            </p:cNvSpPr>
            <p:nvPr/>
          </p:nvSpPr>
          <p:spPr bwMode="auto">
            <a:xfrm>
              <a:off x="2016" y="2016"/>
              <a:ext cx="2797" cy="1981"/>
            </a:xfrm>
            <a:custGeom>
              <a:avLst/>
              <a:gdLst>
                <a:gd name="T0" fmla="*/ 264 w 2797"/>
                <a:gd name="T1" fmla="*/ 408 h 1981"/>
                <a:gd name="T2" fmla="*/ 372 w 2797"/>
                <a:gd name="T3" fmla="*/ 420 h 1981"/>
                <a:gd name="T4" fmla="*/ 492 w 2797"/>
                <a:gd name="T5" fmla="*/ 432 h 1981"/>
                <a:gd name="T6" fmla="*/ 600 w 2797"/>
                <a:gd name="T7" fmla="*/ 432 h 1981"/>
                <a:gd name="T8" fmla="*/ 708 w 2797"/>
                <a:gd name="T9" fmla="*/ 480 h 1981"/>
                <a:gd name="T10" fmla="*/ 720 w 2797"/>
                <a:gd name="T11" fmla="*/ 588 h 1981"/>
                <a:gd name="T12" fmla="*/ 720 w 2797"/>
                <a:gd name="T13" fmla="*/ 708 h 1981"/>
                <a:gd name="T14" fmla="*/ 720 w 2797"/>
                <a:gd name="T15" fmla="*/ 816 h 1981"/>
                <a:gd name="T16" fmla="*/ 720 w 2797"/>
                <a:gd name="T17" fmla="*/ 924 h 1981"/>
                <a:gd name="T18" fmla="*/ 708 w 2797"/>
                <a:gd name="T19" fmla="*/ 1032 h 1981"/>
                <a:gd name="T20" fmla="*/ 588 w 2797"/>
                <a:gd name="T21" fmla="*/ 1056 h 1981"/>
                <a:gd name="T22" fmla="*/ 432 w 2797"/>
                <a:gd name="T23" fmla="*/ 1056 h 1981"/>
                <a:gd name="T24" fmla="*/ 324 w 2797"/>
                <a:gd name="T25" fmla="*/ 1056 h 1981"/>
                <a:gd name="T26" fmla="*/ 216 w 2797"/>
                <a:gd name="T27" fmla="*/ 1056 h 1981"/>
                <a:gd name="T28" fmla="*/ 108 w 2797"/>
                <a:gd name="T29" fmla="*/ 1140 h 1981"/>
                <a:gd name="T30" fmla="*/ 72 w 2797"/>
                <a:gd name="T31" fmla="*/ 1296 h 1981"/>
                <a:gd name="T32" fmla="*/ 96 w 2797"/>
                <a:gd name="T33" fmla="*/ 1440 h 1981"/>
                <a:gd name="T34" fmla="*/ 216 w 2797"/>
                <a:gd name="T35" fmla="*/ 1536 h 1981"/>
                <a:gd name="T36" fmla="*/ 276 w 2797"/>
                <a:gd name="T37" fmla="*/ 1680 h 1981"/>
                <a:gd name="T38" fmla="*/ 324 w 2797"/>
                <a:gd name="T39" fmla="*/ 1812 h 1981"/>
                <a:gd name="T40" fmla="*/ 564 w 2797"/>
                <a:gd name="T41" fmla="*/ 1848 h 1981"/>
                <a:gd name="T42" fmla="*/ 720 w 2797"/>
                <a:gd name="T43" fmla="*/ 1824 h 1981"/>
                <a:gd name="T44" fmla="*/ 816 w 2797"/>
                <a:gd name="T45" fmla="*/ 1680 h 1981"/>
                <a:gd name="T46" fmla="*/ 1068 w 2797"/>
                <a:gd name="T47" fmla="*/ 1692 h 1981"/>
                <a:gd name="T48" fmla="*/ 1152 w 2797"/>
                <a:gd name="T49" fmla="*/ 1824 h 1981"/>
                <a:gd name="T50" fmla="*/ 1308 w 2797"/>
                <a:gd name="T51" fmla="*/ 1884 h 1981"/>
                <a:gd name="T52" fmla="*/ 1524 w 2797"/>
                <a:gd name="T53" fmla="*/ 1896 h 1981"/>
                <a:gd name="T54" fmla="*/ 1788 w 2797"/>
                <a:gd name="T55" fmla="*/ 1848 h 1981"/>
                <a:gd name="T56" fmla="*/ 2148 w 2797"/>
                <a:gd name="T57" fmla="*/ 1884 h 1981"/>
                <a:gd name="T58" fmla="*/ 2436 w 2797"/>
                <a:gd name="T59" fmla="*/ 1932 h 1981"/>
                <a:gd name="T60" fmla="*/ 2592 w 2797"/>
                <a:gd name="T61" fmla="*/ 1980 h 1981"/>
                <a:gd name="T62" fmla="*/ 2736 w 2797"/>
                <a:gd name="T63" fmla="*/ 1884 h 1981"/>
                <a:gd name="T64" fmla="*/ 2784 w 2797"/>
                <a:gd name="T65" fmla="*/ 1644 h 1981"/>
                <a:gd name="T66" fmla="*/ 2796 w 2797"/>
                <a:gd name="T67" fmla="*/ 1404 h 1981"/>
                <a:gd name="T68" fmla="*/ 2748 w 2797"/>
                <a:gd name="T69" fmla="*/ 1188 h 1981"/>
                <a:gd name="T70" fmla="*/ 2700 w 2797"/>
                <a:gd name="T71" fmla="*/ 948 h 1981"/>
                <a:gd name="T72" fmla="*/ 2676 w 2797"/>
                <a:gd name="T73" fmla="*/ 708 h 1981"/>
                <a:gd name="T74" fmla="*/ 2676 w 2797"/>
                <a:gd name="T75" fmla="*/ 492 h 1981"/>
                <a:gd name="T76" fmla="*/ 2712 w 2797"/>
                <a:gd name="T77" fmla="*/ 252 h 1981"/>
                <a:gd name="T78" fmla="*/ 2652 w 2797"/>
                <a:gd name="T79" fmla="*/ 144 h 1981"/>
                <a:gd name="T80" fmla="*/ 2508 w 2797"/>
                <a:gd name="T81" fmla="*/ 132 h 1981"/>
                <a:gd name="T82" fmla="*/ 2244 w 2797"/>
                <a:gd name="T83" fmla="*/ 120 h 1981"/>
                <a:gd name="T84" fmla="*/ 2004 w 2797"/>
                <a:gd name="T85" fmla="*/ 108 h 1981"/>
                <a:gd name="T86" fmla="*/ 1764 w 2797"/>
                <a:gd name="T87" fmla="*/ 108 h 1981"/>
                <a:gd name="T88" fmla="*/ 1500 w 2797"/>
                <a:gd name="T89" fmla="*/ 96 h 1981"/>
                <a:gd name="T90" fmla="*/ 1236 w 2797"/>
                <a:gd name="T91" fmla="*/ 60 h 1981"/>
                <a:gd name="T92" fmla="*/ 996 w 2797"/>
                <a:gd name="T93" fmla="*/ 48 h 1981"/>
                <a:gd name="T94" fmla="*/ 888 w 2797"/>
                <a:gd name="T95" fmla="*/ 60 h 1981"/>
                <a:gd name="T96" fmla="*/ 756 w 2797"/>
                <a:gd name="T97" fmla="*/ 36 h 1981"/>
                <a:gd name="T98" fmla="*/ 552 w 2797"/>
                <a:gd name="T99" fmla="*/ 12 h 1981"/>
                <a:gd name="T100" fmla="*/ 396 w 2797"/>
                <a:gd name="T101" fmla="*/ 0 h 1981"/>
                <a:gd name="T102" fmla="*/ 288 w 2797"/>
                <a:gd name="T103" fmla="*/ 24 h 1981"/>
                <a:gd name="T104" fmla="*/ 180 w 2797"/>
                <a:gd name="T105" fmla="*/ 60 h 1981"/>
                <a:gd name="T106" fmla="*/ 72 w 2797"/>
                <a:gd name="T107" fmla="*/ 168 h 1981"/>
                <a:gd name="T108" fmla="*/ 0 w 2797"/>
                <a:gd name="T109" fmla="*/ 276 h 1981"/>
                <a:gd name="T110" fmla="*/ 0 w 2797"/>
                <a:gd name="T111" fmla="*/ 384 h 1981"/>
                <a:gd name="T112" fmla="*/ 108 w 2797"/>
                <a:gd name="T113" fmla="*/ 420 h 1981"/>
                <a:gd name="T114" fmla="*/ 192 w 2797"/>
                <a:gd name="T115" fmla="*/ 396 h 198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2797"/>
                <a:gd name="T175" fmla="*/ 0 h 1981"/>
                <a:gd name="T176" fmla="*/ 2797 w 2797"/>
                <a:gd name="T177" fmla="*/ 1981 h 1981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2797" h="1981">
                  <a:moveTo>
                    <a:pt x="192" y="396"/>
                  </a:moveTo>
                  <a:lnTo>
                    <a:pt x="228" y="396"/>
                  </a:lnTo>
                  <a:lnTo>
                    <a:pt x="264" y="408"/>
                  </a:lnTo>
                  <a:lnTo>
                    <a:pt x="300" y="408"/>
                  </a:lnTo>
                  <a:lnTo>
                    <a:pt x="336" y="408"/>
                  </a:lnTo>
                  <a:lnTo>
                    <a:pt x="372" y="420"/>
                  </a:lnTo>
                  <a:lnTo>
                    <a:pt x="408" y="420"/>
                  </a:lnTo>
                  <a:lnTo>
                    <a:pt x="444" y="432"/>
                  </a:lnTo>
                  <a:lnTo>
                    <a:pt x="492" y="432"/>
                  </a:lnTo>
                  <a:lnTo>
                    <a:pt x="528" y="432"/>
                  </a:lnTo>
                  <a:lnTo>
                    <a:pt x="564" y="432"/>
                  </a:lnTo>
                  <a:lnTo>
                    <a:pt x="600" y="432"/>
                  </a:lnTo>
                  <a:lnTo>
                    <a:pt x="648" y="444"/>
                  </a:lnTo>
                  <a:lnTo>
                    <a:pt x="684" y="444"/>
                  </a:lnTo>
                  <a:lnTo>
                    <a:pt x="708" y="480"/>
                  </a:lnTo>
                  <a:lnTo>
                    <a:pt x="720" y="516"/>
                  </a:lnTo>
                  <a:lnTo>
                    <a:pt x="720" y="552"/>
                  </a:lnTo>
                  <a:lnTo>
                    <a:pt x="720" y="588"/>
                  </a:lnTo>
                  <a:lnTo>
                    <a:pt x="720" y="624"/>
                  </a:lnTo>
                  <a:lnTo>
                    <a:pt x="720" y="660"/>
                  </a:lnTo>
                  <a:lnTo>
                    <a:pt x="720" y="708"/>
                  </a:lnTo>
                  <a:lnTo>
                    <a:pt x="720" y="744"/>
                  </a:lnTo>
                  <a:lnTo>
                    <a:pt x="720" y="780"/>
                  </a:lnTo>
                  <a:lnTo>
                    <a:pt x="720" y="816"/>
                  </a:lnTo>
                  <a:lnTo>
                    <a:pt x="720" y="852"/>
                  </a:lnTo>
                  <a:lnTo>
                    <a:pt x="720" y="888"/>
                  </a:lnTo>
                  <a:lnTo>
                    <a:pt x="720" y="924"/>
                  </a:lnTo>
                  <a:lnTo>
                    <a:pt x="720" y="960"/>
                  </a:lnTo>
                  <a:lnTo>
                    <a:pt x="720" y="996"/>
                  </a:lnTo>
                  <a:lnTo>
                    <a:pt x="708" y="1032"/>
                  </a:lnTo>
                  <a:lnTo>
                    <a:pt x="672" y="1056"/>
                  </a:lnTo>
                  <a:lnTo>
                    <a:pt x="636" y="1056"/>
                  </a:lnTo>
                  <a:lnTo>
                    <a:pt x="588" y="1056"/>
                  </a:lnTo>
                  <a:lnTo>
                    <a:pt x="516" y="1056"/>
                  </a:lnTo>
                  <a:lnTo>
                    <a:pt x="468" y="1056"/>
                  </a:lnTo>
                  <a:lnTo>
                    <a:pt x="432" y="1056"/>
                  </a:lnTo>
                  <a:lnTo>
                    <a:pt x="396" y="1056"/>
                  </a:lnTo>
                  <a:lnTo>
                    <a:pt x="360" y="1056"/>
                  </a:lnTo>
                  <a:lnTo>
                    <a:pt x="324" y="1056"/>
                  </a:lnTo>
                  <a:lnTo>
                    <a:pt x="288" y="1056"/>
                  </a:lnTo>
                  <a:lnTo>
                    <a:pt x="252" y="1056"/>
                  </a:lnTo>
                  <a:lnTo>
                    <a:pt x="216" y="1056"/>
                  </a:lnTo>
                  <a:lnTo>
                    <a:pt x="180" y="1068"/>
                  </a:lnTo>
                  <a:lnTo>
                    <a:pt x="144" y="1092"/>
                  </a:lnTo>
                  <a:lnTo>
                    <a:pt x="108" y="1140"/>
                  </a:lnTo>
                  <a:lnTo>
                    <a:pt x="96" y="1176"/>
                  </a:lnTo>
                  <a:lnTo>
                    <a:pt x="84" y="1248"/>
                  </a:lnTo>
                  <a:lnTo>
                    <a:pt x="72" y="1296"/>
                  </a:lnTo>
                  <a:lnTo>
                    <a:pt x="72" y="1344"/>
                  </a:lnTo>
                  <a:lnTo>
                    <a:pt x="72" y="1392"/>
                  </a:lnTo>
                  <a:lnTo>
                    <a:pt x="96" y="1440"/>
                  </a:lnTo>
                  <a:lnTo>
                    <a:pt x="144" y="1464"/>
                  </a:lnTo>
                  <a:lnTo>
                    <a:pt x="180" y="1500"/>
                  </a:lnTo>
                  <a:lnTo>
                    <a:pt x="216" y="1536"/>
                  </a:lnTo>
                  <a:lnTo>
                    <a:pt x="252" y="1584"/>
                  </a:lnTo>
                  <a:lnTo>
                    <a:pt x="276" y="1632"/>
                  </a:lnTo>
                  <a:lnTo>
                    <a:pt x="276" y="1680"/>
                  </a:lnTo>
                  <a:lnTo>
                    <a:pt x="288" y="1728"/>
                  </a:lnTo>
                  <a:lnTo>
                    <a:pt x="300" y="1776"/>
                  </a:lnTo>
                  <a:lnTo>
                    <a:pt x="324" y="1812"/>
                  </a:lnTo>
                  <a:lnTo>
                    <a:pt x="396" y="1824"/>
                  </a:lnTo>
                  <a:lnTo>
                    <a:pt x="468" y="1848"/>
                  </a:lnTo>
                  <a:lnTo>
                    <a:pt x="564" y="1848"/>
                  </a:lnTo>
                  <a:lnTo>
                    <a:pt x="636" y="1860"/>
                  </a:lnTo>
                  <a:lnTo>
                    <a:pt x="672" y="1860"/>
                  </a:lnTo>
                  <a:lnTo>
                    <a:pt x="720" y="1824"/>
                  </a:lnTo>
                  <a:lnTo>
                    <a:pt x="744" y="1752"/>
                  </a:lnTo>
                  <a:lnTo>
                    <a:pt x="780" y="1704"/>
                  </a:lnTo>
                  <a:lnTo>
                    <a:pt x="816" y="1680"/>
                  </a:lnTo>
                  <a:lnTo>
                    <a:pt x="900" y="1668"/>
                  </a:lnTo>
                  <a:lnTo>
                    <a:pt x="972" y="1680"/>
                  </a:lnTo>
                  <a:lnTo>
                    <a:pt x="1068" y="1692"/>
                  </a:lnTo>
                  <a:lnTo>
                    <a:pt x="1116" y="1740"/>
                  </a:lnTo>
                  <a:lnTo>
                    <a:pt x="1140" y="1788"/>
                  </a:lnTo>
                  <a:lnTo>
                    <a:pt x="1152" y="1824"/>
                  </a:lnTo>
                  <a:lnTo>
                    <a:pt x="1188" y="1872"/>
                  </a:lnTo>
                  <a:lnTo>
                    <a:pt x="1236" y="1884"/>
                  </a:lnTo>
                  <a:lnTo>
                    <a:pt x="1308" y="1884"/>
                  </a:lnTo>
                  <a:lnTo>
                    <a:pt x="1380" y="1884"/>
                  </a:lnTo>
                  <a:lnTo>
                    <a:pt x="1476" y="1884"/>
                  </a:lnTo>
                  <a:lnTo>
                    <a:pt x="1524" y="1896"/>
                  </a:lnTo>
                  <a:lnTo>
                    <a:pt x="1596" y="1884"/>
                  </a:lnTo>
                  <a:lnTo>
                    <a:pt x="1692" y="1860"/>
                  </a:lnTo>
                  <a:lnTo>
                    <a:pt x="1788" y="1848"/>
                  </a:lnTo>
                  <a:lnTo>
                    <a:pt x="1908" y="1848"/>
                  </a:lnTo>
                  <a:lnTo>
                    <a:pt x="2028" y="1872"/>
                  </a:lnTo>
                  <a:lnTo>
                    <a:pt x="2148" y="1884"/>
                  </a:lnTo>
                  <a:lnTo>
                    <a:pt x="2268" y="1908"/>
                  </a:lnTo>
                  <a:lnTo>
                    <a:pt x="2364" y="1920"/>
                  </a:lnTo>
                  <a:lnTo>
                    <a:pt x="2436" y="1932"/>
                  </a:lnTo>
                  <a:lnTo>
                    <a:pt x="2508" y="1956"/>
                  </a:lnTo>
                  <a:lnTo>
                    <a:pt x="2544" y="1968"/>
                  </a:lnTo>
                  <a:lnTo>
                    <a:pt x="2592" y="1980"/>
                  </a:lnTo>
                  <a:lnTo>
                    <a:pt x="2640" y="1956"/>
                  </a:lnTo>
                  <a:lnTo>
                    <a:pt x="2688" y="1932"/>
                  </a:lnTo>
                  <a:lnTo>
                    <a:pt x="2736" y="1884"/>
                  </a:lnTo>
                  <a:lnTo>
                    <a:pt x="2748" y="1812"/>
                  </a:lnTo>
                  <a:lnTo>
                    <a:pt x="2772" y="1716"/>
                  </a:lnTo>
                  <a:lnTo>
                    <a:pt x="2784" y="1644"/>
                  </a:lnTo>
                  <a:lnTo>
                    <a:pt x="2784" y="1572"/>
                  </a:lnTo>
                  <a:lnTo>
                    <a:pt x="2796" y="1500"/>
                  </a:lnTo>
                  <a:lnTo>
                    <a:pt x="2796" y="1404"/>
                  </a:lnTo>
                  <a:lnTo>
                    <a:pt x="2784" y="1308"/>
                  </a:lnTo>
                  <a:lnTo>
                    <a:pt x="2760" y="1260"/>
                  </a:lnTo>
                  <a:lnTo>
                    <a:pt x="2748" y="1188"/>
                  </a:lnTo>
                  <a:lnTo>
                    <a:pt x="2724" y="1116"/>
                  </a:lnTo>
                  <a:lnTo>
                    <a:pt x="2712" y="1044"/>
                  </a:lnTo>
                  <a:lnTo>
                    <a:pt x="2700" y="948"/>
                  </a:lnTo>
                  <a:lnTo>
                    <a:pt x="2688" y="876"/>
                  </a:lnTo>
                  <a:lnTo>
                    <a:pt x="2676" y="780"/>
                  </a:lnTo>
                  <a:lnTo>
                    <a:pt x="2676" y="708"/>
                  </a:lnTo>
                  <a:lnTo>
                    <a:pt x="2676" y="636"/>
                  </a:lnTo>
                  <a:lnTo>
                    <a:pt x="2676" y="564"/>
                  </a:lnTo>
                  <a:lnTo>
                    <a:pt x="2676" y="492"/>
                  </a:lnTo>
                  <a:lnTo>
                    <a:pt x="2688" y="396"/>
                  </a:lnTo>
                  <a:lnTo>
                    <a:pt x="2700" y="348"/>
                  </a:lnTo>
                  <a:lnTo>
                    <a:pt x="2712" y="252"/>
                  </a:lnTo>
                  <a:lnTo>
                    <a:pt x="2712" y="204"/>
                  </a:lnTo>
                  <a:lnTo>
                    <a:pt x="2688" y="168"/>
                  </a:lnTo>
                  <a:lnTo>
                    <a:pt x="2652" y="144"/>
                  </a:lnTo>
                  <a:lnTo>
                    <a:pt x="2616" y="132"/>
                  </a:lnTo>
                  <a:lnTo>
                    <a:pt x="2580" y="132"/>
                  </a:lnTo>
                  <a:lnTo>
                    <a:pt x="2508" y="132"/>
                  </a:lnTo>
                  <a:lnTo>
                    <a:pt x="2436" y="120"/>
                  </a:lnTo>
                  <a:lnTo>
                    <a:pt x="2364" y="120"/>
                  </a:lnTo>
                  <a:lnTo>
                    <a:pt x="2244" y="120"/>
                  </a:lnTo>
                  <a:lnTo>
                    <a:pt x="2148" y="120"/>
                  </a:lnTo>
                  <a:lnTo>
                    <a:pt x="2076" y="120"/>
                  </a:lnTo>
                  <a:lnTo>
                    <a:pt x="2004" y="108"/>
                  </a:lnTo>
                  <a:lnTo>
                    <a:pt x="1932" y="108"/>
                  </a:lnTo>
                  <a:lnTo>
                    <a:pt x="1836" y="108"/>
                  </a:lnTo>
                  <a:lnTo>
                    <a:pt x="1764" y="108"/>
                  </a:lnTo>
                  <a:lnTo>
                    <a:pt x="1692" y="108"/>
                  </a:lnTo>
                  <a:lnTo>
                    <a:pt x="1596" y="108"/>
                  </a:lnTo>
                  <a:lnTo>
                    <a:pt x="1500" y="96"/>
                  </a:lnTo>
                  <a:lnTo>
                    <a:pt x="1404" y="84"/>
                  </a:lnTo>
                  <a:lnTo>
                    <a:pt x="1308" y="72"/>
                  </a:lnTo>
                  <a:lnTo>
                    <a:pt x="1236" y="60"/>
                  </a:lnTo>
                  <a:lnTo>
                    <a:pt x="1164" y="60"/>
                  </a:lnTo>
                  <a:lnTo>
                    <a:pt x="1092" y="48"/>
                  </a:lnTo>
                  <a:lnTo>
                    <a:pt x="996" y="48"/>
                  </a:lnTo>
                  <a:lnTo>
                    <a:pt x="960" y="48"/>
                  </a:lnTo>
                  <a:lnTo>
                    <a:pt x="924" y="48"/>
                  </a:lnTo>
                  <a:lnTo>
                    <a:pt x="888" y="60"/>
                  </a:lnTo>
                  <a:lnTo>
                    <a:pt x="840" y="60"/>
                  </a:lnTo>
                  <a:lnTo>
                    <a:pt x="792" y="60"/>
                  </a:lnTo>
                  <a:lnTo>
                    <a:pt x="756" y="36"/>
                  </a:lnTo>
                  <a:lnTo>
                    <a:pt x="708" y="24"/>
                  </a:lnTo>
                  <a:lnTo>
                    <a:pt x="624" y="12"/>
                  </a:lnTo>
                  <a:lnTo>
                    <a:pt x="552" y="12"/>
                  </a:lnTo>
                  <a:lnTo>
                    <a:pt x="480" y="12"/>
                  </a:lnTo>
                  <a:lnTo>
                    <a:pt x="432" y="0"/>
                  </a:lnTo>
                  <a:lnTo>
                    <a:pt x="396" y="0"/>
                  </a:lnTo>
                  <a:lnTo>
                    <a:pt x="360" y="12"/>
                  </a:lnTo>
                  <a:lnTo>
                    <a:pt x="324" y="12"/>
                  </a:lnTo>
                  <a:lnTo>
                    <a:pt x="288" y="24"/>
                  </a:lnTo>
                  <a:lnTo>
                    <a:pt x="252" y="24"/>
                  </a:lnTo>
                  <a:lnTo>
                    <a:pt x="216" y="36"/>
                  </a:lnTo>
                  <a:lnTo>
                    <a:pt x="180" y="60"/>
                  </a:lnTo>
                  <a:lnTo>
                    <a:pt x="144" y="84"/>
                  </a:lnTo>
                  <a:lnTo>
                    <a:pt x="108" y="120"/>
                  </a:lnTo>
                  <a:lnTo>
                    <a:pt x="72" y="168"/>
                  </a:lnTo>
                  <a:lnTo>
                    <a:pt x="36" y="204"/>
                  </a:lnTo>
                  <a:lnTo>
                    <a:pt x="12" y="240"/>
                  </a:lnTo>
                  <a:lnTo>
                    <a:pt x="0" y="276"/>
                  </a:lnTo>
                  <a:lnTo>
                    <a:pt x="0" y="312"/>
                  </a:lnTo>
                  <a:lnTo>
                    <a:pt x="0" y="348"/>
                  </a:lnTo>
                  <a:lnTo>
                    <a:pt x="0" y="384"/>
                  </a:lnTo>
                  <a:lnTo>
                    <a:pt x="36" y="396"/>
                  </a:lnTo>
                  <a:lnTo>
                    <a:pt x="72" y="408"/>
                  </a:lnTo>
                  <a:lnTo>
                    <a:pt x="108" y="420"/>
                  </a:lnTo>
                  <a:lnTo>
                    <a:pt x="144" y="432"/>
                  </a:lnTo>
                  <a:lnTo>
                    <a:pt x="180" y="420"/>
                  </a:lnTo>
                  <a:lnTo>
                    <a:pt x="192" y="396"/>
                  </a:lnTo>
                </a:path>
              </a:pathLst>
            </a:custGeom>
            <a:solidFill>
              <a:schemeClr val="accent1"/>
            </a:solidFill>
            <a:ln w="508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5" name="Rectangle 5"/>
            <p:cNvSpPr>
              <a:spLocks noChangeArrowheads="1"/>
            </p:cNvSpPr>
            <p:nvPr/>
          </p:nvSpPr>
          <p:spPr bwMode="auto">
            <a:xfrm>
              <a:off x="3063" y="2691"/>
              <a:ext cx="1018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3200"/>
                <a:t>Enzyme</a:t>
              </a:r>
            </a:p>
          </p:txBody>
        </p:sp>
      </p:grpSp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1447800" y="3886200"/>
            <a:ext cx="1828800" cy="1066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Substrate</a:t>
            </a:r>
          </a:p>
        </p:txBody>
      </p:sp>
      <p:sp>
        <p:nvSpPr>
          <p:cNvPr id="26640" name="AutoShape 16"/>
          <p:cNvSpPr>
            <a:spLocks noChangeArrowheads="1"/>
          </p:cNvSpPr>
          <p:nvPr/>
        </p:nvSpPr>
        <p:spPr bwMode="auto">
          <a:xfrm>
            <a:off x="3581400" y="3810000"/>
            <a:ext cx="1676400" cy="838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Joins</a:t>
            </a:r>
          </a:p>
        </p:txBody>
      </p:sp>
    </p:spTree>
    <p:extLst>
      <p:ext uri="{BB962C8B-B14F-4D97-AF65-F5344CB8AC3E}">
        <p14:creationId xmlns:p14="http://schemas.microsoft.com/office/powerpoint/2010/main" val="23631465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  <p:bldP spid="26638" grpId="0" animBg="1" autoUpdateAnimBg="0"/>
      <p:bldP spid="26640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A6DB0381-0024-4BDA-A653-CEF256B66EC1}" type="slidenum">
              <a:rPr lang="en-US" sz="1400">
                <a:solidFill>
                  <a:schemeClr val="bg1"/>
                </a:solidFill>
                <a:latin typeface="Franklin Gothic Heavy" pitchFamily="34" charset="0"/>
              </a:rPr>
              <a:pPr eaLnBrk="1" hangingPunct="1"/>
              <a:t>14</a:t>
            </a:fld>
            <a:endParaRPr lang="en-US" sz="1400">
              <a:solidFill>
                <a:schemeClr val="bg1"/>
              </a:solidFill>
              <a:latin typeface="Franklin Gothic Heavy" pitchFamily="34" charset="0"/>
            </a:endParaRP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algn="ctr" eaLnBrk="1" hangingPunct="1">
              <a:defRPr/>
            </a:pPr>
            <a:r>
              <a:rPr lang="en-US" sz="4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Active Site</a:t>
            </a:r>
            <a:endParaRPr lang="en-US" sz="4400" b="1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z="3600" smtClean="0">
                <a:latin typeface="Comic Sans MS" pitchFamily="66" charset="0"/>
              </a:rPr>
              <a:t>A </a:t>
            </a:r>
            <a:r>
              <a:rPr lang="en-US" sz="3600" b="1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restricted region</a:t>
            </a:r>
            <a:r>
              <a:rPr lang="en-US" sz="360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en-US" sz="3600" smtClean="0">
                <a:latin typeface="Comic Sans MS" pitchFamily="66" charset="0"/>
              </a:rPr>
              <a:t>of an </a:t>
            </a:r>
            <a:r>
              <a:rPr lang="en-US" sz="3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enzyme</a:t>
            </a:r>
            <a:r>
              <a:rPr lang="en-US" sz="3600" smtClean="0">
                <a:latin typeface="Comic Sans MS" pitchFamily="66" charset="0"/>
              </a:rPr>
              <a:t> molecule which </a:t>
            </a:r>
            <a:r>
              <a:rPr lang="en-US" sz="3600" b="1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binds</a:t>
            </a:r>
            <a:r>
              <a:rPr lang="en-US" sz="3600" smtClean="0">
                <a:latin typeface="Comic Sans MS" pitchFamily="66" charset="0"/>
              </a:rPr>
              <a:t> to the </a:t>
            </a:r>
            <a:r>
              <a:rPr lang="en-US" sz="3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substrate</a:t>
            </a:r>
            <a:r>
              <a:rPr lang="en-US" sz="3600" smtClean="0">
                <a:latin typeface="Comic Sans MS" pitchFamily="66" charset="0"/>
              </a:rPr>
              <a:t>.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416258" y="3174460"/>
            <a:ext cx="4440238" cy="3144838"/>
            <a:chOff x="1920" y="2100"/>
            <a:chExt cx="2797" cy="1981"/>
          </a:xfrm>
        </p:grpSpPr>
        <p:sp>
          <p:nvSpPr>
            <p:cNvPr id="10249" name="Freeform 4"/>
            <p:cNvSpPr>
              <a:spLocks/>
            </p:cNvSpPr>
            <p:nvPr/>
          </p:nvSpPr>
          <p:spPr bwMode="auto">
            <a:xfrm>
              <a:off x="1920" y="2100"/>
              <a:ext cx="2797" cy="1981"/>
            </a:xfrm>
            <a:custGeom>
              <a:avLst/>
              <a:gdLst>
                <a:gd name="T0" fmla="*/ 264 w 2797"/>
                <a:gd name="T1" fmla="*/ 408 h 1981"/>
                <a:gd name="T2" fmla="*/ 372 w 2797"/>
                <a:gd name="T3" fmla="*/ 420 h 1981"/>
                <a:gd name="T4" fmla="*/ 492 w 2797"/>
                <a:gd name="T5" fmla="*/ 432 h 1981"/>
                <a:gd name="T6" fmla="*/ 600 w 2797"/>
                <a:gd name="T7" fmla="*/ 432 h 1981"/>
                <a:gd name="T8" fmla="*/ 708 w 2797"/>
                <a:gd name="T9" fmla="*/ 480 h 1981"/>
                <a:gd name="T10" fmla="*/ 720 w 2797"/>
                <a:gd name="T11" fmla="*/ 588 h 1981"/>
                <a:gd name="T12" fmla="*/ 720 w 2797"/>
                <a:gd name="T13" fmla="*/ 708 h 1981"/>
                <a:gd name="T14" fmla="*/ 720 w 2797"/>
                <a:gd name="T15" fmla="*/ 816 h 1981"/>
                <a:gd name="T16" fmla="*/ 720 w 2797"/>
                <a:gd name="T17" fmla="*/ 924 h 1981"/>
                <a:gd name="T18" fmla="*/ 708 w 2797"/>
                <a:gd name="T19" fmla="*/ 1032 h 1981"/>
                <a:gd name="T20" fmla="*/ 588 w 2797"/>
                <a:gd name="T21" fmla="*/ 1056 h 1981"/>
                <a:gd name="T22" fmla="*/ 432 w 2797"/>
                <a:gd name="T23" fmla="*/ 1056 h 1981"/>
                <a:gd name="T24" fmla="*/ 324 w 2797"/>
                <a:gd name="T25" fmla="*/ 1056 h 1981"/>
                <a:gd name="T26" fmla="*/ 216 w 2797"/>
                <a:gd name="T27" fmla="*/ 1056 h 1981"/>
                <a:gd name="T28" fmla="*/ 108 w 2797"/>
                <a:gd name="T29" fmla="*/ 1140 h 1981"/>
                <a:gd name="T30" fmla="*/ 72 w 2797"/>
                <a:gd name="T31" fmla="*/ 1296 h 1981"/>
                <a:gd name="T32" fmla="*/ 96 w 2797"/>
                <a:gd name="T33" fmla="*/ 1440 h 1981"/>
                <a:gd name="T34" fmla="*/ 216 w 2797"/>
                <a:gd name="T35" fmla="*/ 1536 h 1981"/>
                <a:gd name="T36" fmla="*/ 276 w 2797"/>
                <a:gd name="T37" fmla="*/ 1680 h 1981"/>
                <a:gd name="T38" fmla="*/ 324 w 2797"/>
                <a:gd name="T39" fmla="*/ 1812 h 1981"/>
                <a:gd name="T40" fmla="*/ 564 w 2797"/>
                <a:gd name="T41" fmla="*/ 1848 h 1981"/>
                <a:gd name="T42" fmla="*/ 720 w 2797"/>
                <a:gd name="T43" fmla="*/ 1824 h 1981"/>
                <a:gd name="T44" fmla="*/ 816 w 2797"/>
                <a:gd name="T45" fmla="*/ 1680 h 1981"/>
                <a:gd name="T46" fmla="*/ 1068 w 2797"/>
                <a:gd name="T47" fmla="*/ 1692 h 1981"/>
                <a:gd name="T48" fmla="*/ 1152 w 2797"/>
                <a:gd name="T49" fmla="*/ 1824 h 1981"/>
                <a:gd name="T50" fmla="*/ 1308 w 2797"/>
                <a:gd name="T51" fmla="*/ 1884 h 1981"/>
                <a:gd name="T52" fmla="*/ 1524 w 2797"/>
                <a:gd name="T53" fmla="*/ 1896 h 1981"/>
                <a:gd name="T54" fmla="*/ 1788 w 2797"/>
                <a:gd name="T55" fmla="*/ 1848 h 1981"/>
                <a:gd name="T56" fmla="*/ 2148 w 2797"/>
                <a:gd name="T57" fmla="*/ 1884 h 1981"/>
                <a:gd name="T58" fmla="*/ 2436 w 2797"/>
                <a:gd name="T59" fmla="*/ 1932 h 1981"/>
                <a:gd name="T60" fmla="*/ 2592 w 2797"/>
                <a:gd name="T61" fmla="*/ 1980 h 1981"/>
                <a:gd name="T62" fmla="*/ 2736 w 2797"/>
                <a:gd name="T63" fmla="*/ 1884 h 1981"/>
                <a:gd name="T64" fmla="*/ 2784 w 2797"/>
                <a:gd name="T65" fmla="*/ 1644 h 1981"/>
                <a:gd name="T66" fmla="*/ 2796 w 2797"/>
                <a:gd name="T67" fmla="*/ 1404 h 1981"/>
                <a:gd name="T68" fmla="*/ 2748 w 2797"/>
                <a:gd name="T69" fmla="*/ 1188 h 1981"/>
                <a:gd name="T70" fmla="*/ 2700 w 2797"/>
                <a:gd name="T71" fmla="*/ 948 h 1981"/>
                <a:gd name="T72" fmla="*/ 2676 w 2797"/>
                <a:gd name="T73" fmla="*/ 708 h 1981"/>
                <a:gd name="T74" fmla="*/ 2676 w 2797"/>
                <a:gd name="T75" fmla="*/ 492 h 1981"/>
                <a:gd name="T76" fmla="*/ 2712 w 2797"/>
                <a:gd name="T77" fmla="*/ 252 h 1981"/>
                <a:gd name="T78" fmla="*/ 2652 w 2797"/>
                <a:gd name="T79" fmla="*/ 144 h 1981"/>
                <a:gd name="T80" fmla="*/ 2508 w 2797"/>
                <a:gd name="T81" fmla="*/ 132 h 1981"/>
                <a:gd name="T82" fmla="*/ 2244 w 2797"/>
                <a:gd name="T83" fmla="*/ 120 h 1981"/>
                <a:gd name="T84" fmla="*/ 2004 w 2797"/>
                <a:gd name="T85" fmla="*/ 108 h 1981"/>
                <a:gd name="T86" fmla="*/ 1764 w 2797"/>
                <a:gd name="T87" fmla="*/ 108 h 1981"/>
                <a:gd name="T88" fmla="*/ 1500 w 2797"/>
                <a:gd name="T89" fmla="*/ 96 h 1981"/>
                <a:gd name="T90" fmla="*/ 1236 w 2797"/>
                <a:gd name="T91" fmla="*/ 60 h 1981"/>
                <a:gd name="T92" fmla="*/ 996 w 2797"/>
                <a:gd name="T93" fmla="*/ 48 h 1981"/>
                <a:gd name="T94" fmla="*/ 888 w 2797"/>
                <a:gd name="T95" fmla="*/ 60 h 1981"/>
                <a:gd name="T96" fmla="*/ 756 w 2797"/>
                <a:gd name="T97" fmla="*/ 36 h 1981"/>
                <a:gd name="T98" fmla="*/ 552 w 2797"/>
                <a:gd name="T99" fmla="*/ 12 h 1981"/>
                <a:gd name="T100" fmla="*/ 396 w 2797"/>
                <a:gd name="T101" fmla="*/ 0 h 1981"/>
                <a:gd name="T102" fmla="*/ 288 w 2797"/>
                <a:gd name="T103" fmla="*/ 24 h 1981"/>
                <a:gd name="T104" fmla="*/ 180 w 2797"/>
                <a:gd name="T105" fmla="*/ 60 h 1981"/>
                <a:gd name="T106" fmla="*/ 72 w 2797"/>
                <a:gd name="T107" fmla="*/ 168 h 1981"/>
                <a:gd name="T108" fmla="*/ 0 w 2797"/>
                <a:gd name="T109" fmla="*/ 276 h 1981"/>
                <a:gd name="T110" fmla="*/ 0 w 2797"/>
                <a:gd name="T111" fmla="*/ 384 h 1981"/>
                <a:gd name="T112" fmla="*/ 108 w 2797"/>
                <a:gd name="T113" fmla="*/ 420 h 1981"/>
                <a:gd name="T114" fmla="*/ 192 w 2797"/>
                <a:gd name="T115" fmla="*/ 396 h 198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2797"/>
                <a:gd name="T175" fmla="*/ 0 h 1981"/>
                <a:gd name="T176" fmla="*/ 2797 w 2797"/>
                <a:gd name="T177" fmla="*/ 1981 h 1981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2797" h="1981">
                  <a:moveTo>
                    <a:pt x="192" y="396"/>
                  </a:moveTo>
                  <a:lnTo>
                    <a:pt x="228" y="396"/>
                  </a:lnTo>
                  <a:lnTo>
                    <a:pt x="264" y="408"/>
                  </a:lnTo>
                  <a:lnTo>
                    <a:pt x="300" y="408"/>
                  </a:lnTo>
                  <a:lnTo>
                    <a:pt x="336" y="408"/>
                  </a:lnTo>
                  <a:lnTo>
                    <a:pt x="372" y="420"/>
                  </a:lnTo>
                  <a:lnTo>
                    <a:pt x="408" y="420"/>
                  </a:lnTo>
                  <a:lnTo>
                    <a:pt x="444" y="432"/>
                  </a:lnTo>
                  <a:lnTo>
                    <a:pt x="492" y="432"/>
                  </a:lnTo>
                  <a:lnTo>
                    <a:pt x="528" y="432"/>
                  </a:lnTo>
                  <a:lnTo>
                    <a:pt x="564" y="432"/>
                  </a:lnTo>
                  <a:lnTo>
                    <a:pt x="600" y="432"/>
                  </a:lnTo>
                  <a:lnTo>
                    <a:pt x="648" y="444"/>
                  </a:lnTo>
                  <a:lnTo>
                    <a:pt x="684" y="444"/>
                  </a:lnTo>
                  <a:lnTo>
                    <a:pt x="708" y="480"/>
                  </a:lnTo>
                  <a:lnTo>
                    <a:pt x="720" y="516"/>
                  </a:lnTo>
                  <a:lnTo>
                    <a:pt x="720" y="552"/>
                  </a:lnTo>
                  <a:lnTo>
                    <a:pt x="720" y="588"/>
                  </a:lnTo>
                  <a:lnTo>
                    <a:pt x="720" y="624"/>
                  </a:lnTo>
                  <a:lnTo>
                    <a:pt x="720" y="660"/>
                  </a:lnTo>
                  <a:lnTo>
                    <a:pt x="720" y="708"/>
                  </a:lnTo>
                  <a:lnTo>
                    <a:pt x="720" y="744"/>
                  </a:lnTo>
                  <a:lnTo>
                    <a:pt x="720" y="780"/>
                  </a:lnTo>
                  <a:lnTo>
                    <a:pt x="720" y="816"/>
                  </a:lnTo>
                  <a:lnTo>
                    <a:pt x="720" y="852"/>
                  </a:lnTo>
                  <a:lnTo>
                    <a:pt x="720" y="888"/>
                  </a:lnTo>
                  <a:lnTo>
                    <a:pt x="720" y="924"/>
                  </a:lnTo>
                  <a:lnTo>
                    <a:pt x="720" y="960"/>
                  </a:lnTo>
                  <a:lnTo>
                    <a:pt x="720" y="996"/>
                  </a:lnTo>
                  <a:lnTo>
                    <a:pt x="708" y="1032"/>
                  </a:lnTo>
                  <a:lnTo>
                    <a:pt x="672" y="1056"/>
                  </a:lnTo>
                  <a:lnTo>
                    <a:pt x="636" y="1056"/>
                  </a:lnTo>
                  <a:lnTo>
                    <a:pt x="588" y="1056"/>
                  </a:lnTo>
                  <a:lnTo>
                    <a:pt x="516" y="1056"/>
                  </a:lnTo>
                  <a:lnTo>
                    <a:pt x="468" y="1056"/>
                  </a:lnTo>
                  <a:lnTo>
                    <a:pt x="432" y="1056"/>
                  </a:lnTo>
                  <a:lnTo>
                    <a:pt x="396" y="1056"/>
                  </a:lnTo>
                  <a:lnTo>
                    <a:pt x="360" y="1056"/>
                  </a:lnTo>
                  <a:lnTo>
                    <a:pt x="324" y="1056"/>
                  </a:lnTo>
                  <a:lnTo>
                    <a:pt x="288" y="1056"/>
                  </a:lnTo>
                  <a:lnTo>
                    <a:pt x="252" y="1056"/>
                  </a:lnTo>
                  <a:lnTo>
                    <a:pt x="216" y="1056"/>
                  </a:lnTo>
                  <a:lnTo>
                    <a:pt x="180" y="1068"/>
                  </a:lnTo>
                  <a:lnTo>
                    <a:pt x="144" y="1092"/>
                  </a:lnTo>
                  <a:lnTo>
                    <a:pt x="108" y="1140"/>
                  </a:lnTo>
                  <a:lnTo>
                    <a:pt x="96" y="1176"/>
                  </a:lnTo>
                  <a:lnTo>
                    <a:pt x="84" y="1248"/>
                  </a:lnTo>
                  <a:lnTo>
                    <a:pt x="72" y="1296"/>
                  </a:lnTo>
                  <a:lnTo>
                    <a:pt x="72" y="1344"/>
                  </a:lnTo>
                  <a:lnTo>
                    <a:pt x="72" y="1392"/>
                  </a:lnTo>
                  <a:lnTo>
                    <a:pt x="96" y="1440"/>
                  </a:lnTo>
                  <a:lnTo>
                    <a:pt x="144" y="1464"/>
                  </a:lnTo>
                  <a:lnTo>
                    <a:pt x="180" y="1500"/>
                  </a:lnTo>
                  <a:lnTo>
                    <a:pt x="216" y="1536"/>
                  </a:lnTo>
                  <a:lnTo>
                    <a:pt x="252" y="1584"/>
                  </a:lnTo>
                  <a:lnTo>
                    <a:pt x="276" y="1632"/>
                  </a:lnTo>
                  <a:lnTo>
                    <a:pt x="276" y="1680"/>
                  </a:lnTo>
                  <a:lnTo>
                    <a:pt x="288" y="1728"/>
                  </a:lnTo>
                  <a:lnTo>
                    <a:pt x="300" y="1776"/>
                  </a:lnTo>
                  <a:lnTo>
                    <a:pt x="324" y="1812"/>
                  </a:lnTo>
                  <a:lnTo>
                    <a:pt x="396" y="1824"/>
                  </a:lnTo>
                  <a:lnTo>
                    <a:pt x="468" y="1848"/>
                  </a:lnTo>
                  <a:lnTo>
                    <a:pt x="564" y="1848"/>
                  </a:lnTo>
                  <a:lnTo>
                    <a:pt x="636" y="1860"/>
                  </a:lnTo>
                  <a:lnTo>
                    <a:pt x="672" y="1860"/>
                  </a:lnTo>
                  <a:lnTo>
                    <a:pt x="720" y="1824"/>
                  </a:lnTo>
                  <a:lnTo>
                    <a:pt x="744" y="1752"/>
                  </a:lnTo>
                  <a:lnTo>
                    <a:pt x="780" y="1704"/>
                  </a:lnTo>
                  <a:lnTo>
                    <a:pt x="816" y="1680"/>
                  </a:lnTo>
                  <a:lnTo>
                    <a:pt x="900" y="1668"/>
                  </a:lnTo>
                  <a:lnTo>
                    <a:pt x="972" y="1680"/>
                  </a:lnTo>
                  <a:lnTo>
                    <a:pt x="1068" y="1692"/>
                  </a:lnTo>
                  <a:lnTo>
                    <a:pt x="1116" y="1740"/>
                  </a:lnTo>
                  <a:lnTo>
                    <a:pt x="1140" y="1788"/>
                  </a:lnTo>
                  <a:lnTo>
                    <a:pt x="1152" y="1824"/>
                  </a:lnTo>
                  <a:lnTo>
                    <a:pt x="1188" y="1872"/>
                  </a:lnTo>
                  <a:lnTo>
                    <a:pt x="1236" y="1884"/>
                  </a:lnTo>
                  <a:lnTo>
                    <a:pt x="1308" y="1884"/>
                  </a:lnTo>
                  <a:lnTo>
                    <a:pt x="1380" y="1884"/>
                  </a:lnTo>
                  <a:lnTo>
                    <a:pt x="1476" y="1884"/>
                  </a:lnTo>
                  <a:lnTo>
                    <a:pt x="1524" y="1896"/>
                  </a:lnTo>
                  <a:lnTo>
                    <a:pt x="1596" y="1884"/>
                  </a:lnTo>
                  <a:lnTo>
                    <a:pt x="1692" y="1860"/>
                  </a:lnTo>
                  <a:lnTo>
                    <a:pt x="1788" y="1848"/>
                  </a:lnTo>
                  <a:lnTo>
                    <a:pt x="1908" y="1848"/>
                  </a:lnTo>
                  <a:lnTo>
                    <a:pt x="2028" y="1872"/>
                  </a:lnTo>
                  <a:lnTo>
                    <a:pt x="2148" y="1884"/>
                  </a:lnTo>
                  <a:lnTo>
                    <a:pt x="2268" y="1908"/>
                  </a:lnTo>
                  <a:lnTo>
                    <a:pt x="2364" y="1920"/>
                  </a:lnTo>
                  <a:lnTo>
                    <a:pt x="2436" y="1932"/>
                  </a:lnTo>
                  <a:lnTo>
                    <a:pt x="2508" y="1956"/>
                  </a:lnTo>
                  <a:lnTo>
                    <a:pt x="2544" y="1968"/>
                  </a:lnTo>
                  <a:lnTo>
                    <a:pt x="2592" y="1980"/>
                  </a:lnTo>
                  <a:lnTo>
                    <a:pt x="2640" y="1956"/>
                  </a:lnTo>
                  <a:lnTo>
                    <a:pt x="2688" y="1932"/>
                  </a:lnTo>
                  <a:lnTo>
                    <a:pt x="2736" y="1884"/>
                  </a:lnTo>
                  <a:lnTo>
                    <a:pt x="2748" y="1812"/>
                  </a:lnTo>
                  <a:lnTo>
                    <a:pt x="2772" y="1716"/>
                  </a:lnTo>
                  <a:lnTo>
                    <a:pt x="2784" y="1644"/>
                  </a:lnTo>
                  <a:lnTo>
                    <a:pt x="2784" y="1572"/>
                  </a:lnTo>
                  <a:lnTo>
                    <a:pt x="2796" y="1500"/>
                  </a:lnTo>
                  <a:lnTo>
                    <a:pt x="2796" y="1404"/>
                  </a:lnTo>
                  <a:lnTo>
                    <a:pt x="2784" y="1308"/>
                  </a:lnTo>
                  <a:lnTo>
                    <a:pt x="2760" y="1260"/>
                  </a:lnTo>
                  <a:lnTo>
                    <a:pt x="2748" y="1188"/>
                  </a:lnTo>
                  <a:lnTo>
                    <a:pt x="2724" y="1116"/>
                  </a:lnTo>
                  <a:lnTo>
                    <a:pt x="2712" y="1044"/>
                  </a:lnTo>
                  <a:lnTo>
                    <a:pt x="2700" y="948"/>
                  </a:lnTo>
                  <a:lnTo>
                    <a:pt x="2688" y="876"/>
                  </a:lnTo>
                  <a:lnTo>
                    <a:pt x="2676" y="780"/>
                  </a:lnTo>
                  <a:lnTo>
                    <a:pt x="2676" y="708"/>
                  </a:lnTo>
                  <a:lnTo>
                    <a:pt x="2676" y="636"/>
                  </a:lnTo>
                  <a:lnTo>
                    <a:pt x="2676" y="564"/>
                  </a:lnTo>
                  <a:lnTo>
                    <a:pt x="2676" y="492"/>
                  </a:lnTo>
                  <a:lnTo>
                    <a:pt x="2688" y="396"/>
                  </a:lnTo>
                  <a:lnTo>
                    <a:pt x="2700" y="348"/>
                  </a:lnTo>
                  <a:lnTo>
                    <a:pt x="2712" y="252"/>
                  </a:lnTo>
                  <a:lnTo>
                    <a:pt x="2712" y="204"/>
                  </a:lnTo>
                  <a:lnTo>
                    <a:pt x="2688" y="168"/>
                  </a:lnTo>
                  <a:lnTo>
                    <a:pt x="2652" y="144"/>
                  </a:lnTo>
                  <a:lnTo>
                    <a:pt x="2616" y="132"/>
                  </a:lnTo>
                  <a:lnTo>
                    <a:pt x="2580" y="132"/>
                  </a:lnTo>
                  <a:lnTo>
                    <a:pt x="2508" y="132"/>
                  </a:lnTo>
                  <a:lnTo>
                    <a:pt x="2436" y="120"/>
                  </a:lnTo>
                  <a:lnTo>
                    <a:pt x="2364" y="120"/>
                  </a:lnTo>
                  <a:lnTo>
                    <a:pt x="2244" y="120"/>
                  </a:lnTo>
                  <a:lnTo>
                    <a:pt x="2148" y="120"/>
                  </a:lnTo>
                  <a:lnTo>
                    <a:pt x="2076" y="120"/>
                  </a:lnTo>
                  <a:lnTo>
                    <a:pt x="2004" y="108"/>
                  </a:lnTo>
                  <a:lnTo>
                    <a:pt x="1932" y="108"/>
                  </a:lnTo>
                  <a:lnTo>
                    <a:pt x="1836" y="108"/>
                  </a:lnTo>
                  <a:lnTo>
                    <a:pt x="1764" y="108"/>
                  </a:lnTo>
                  <a:lnTo>
                    <a:pt x="1692" y="108"/>
                  </a:lnTo>
                  <a:lnTo>
                    <a:pt x="1596" y="108"/>
                  </a:lnTo>
                  <a:lnTo>
                    <a:pt x="1500" y="96"/>
                  </a:lnTo>
                  <a:lnTo>
                    <a:pt x="1404" y="84"/>
                  </a:lnTo>
                  <a:lnTo>
                    <a:pt x="1308" y="72"/>
                  </a:lnTo>
                  <a:lnTo>
                    <a:pt x="1236" y="60"/>
                  </a:lnTo>
                  <a:lnTo>
                    <a:pt x="1164" y="60"/>
                  </a:lnTo>
                  <a:lnTo>
                    <a:pt x="1092" y="48"/>
                  </a:lnTo>
                  <a:lnTo>
                    <a:pt x="996" y="48"/>
                  </a:lnTo>
                  <a:lnTo>
                    <a:pt x="960" y="48"/>
                  </a:lnTo>
                  <a:lnTo>
                    <a:pt x="924" y="48"/>
                  </a:lnTo>
                  <a:lnTo>
                    <a:pt x="888" y="60"/>
                  </a:lnTo>
                  <a:lnTo>
                    <a:pt x="840" y="60"/>
                  </a:lnTo>
                  <a:lnTo>
                    <a:pt x="792" y="60"/>
                  </a:lnTo>
                  <a:lnTo>
                    <a:pt x="756" y="36"/>
                  </a:lnTo>
                  <a:lnTo>
                    <a:pt x="708" y="24"/>
                  </a:lnTo>
                  <a:lnTo>
                    <a:pt x="624" y="12"/>
                  </a:lnTo>
                  <a:lnTo>
                    <a:pt x="552" y="12"/>
                  </a:lnTo>
                  <a:lnTo>
                    <a:pt x="480" y="12"/>
                  </a:lnTo>
                  <a:lnTo>
                    <a:pt x="432" y="0"/>
                  </a:lnTo>
                  <a:lnTo>
                    <a:pt x="396" y="0"/>
                  </a:lnTo>
                  <a:lnTo>
                    <a:pt x="360" y="12"/>
                  </a:lnTo>
                  <a:lnTo>
                    <a:pt x="324" y="12"/>
                  </a:lnTo>
                  <a:lnTo>
                    <a:pt x="288" y="24"/>
                  </a:lnTo>
                  <a:lnTo>
                    <a:pt x="252" y="24"/>
                  </a:lnTo>
                  <a:lnTo>
                    <a:pt x="216" y="36"/>
                  </a:lnTo>
                  <a:lnTo>
                    <a:pt x="180" y="60"/>
                  </a:lnTo>
                  <a:lnTo>
                    <a:pt x="144" y="84"/>
                  </a:lnTo>
                  <a:lnTo>
                    <a:pt x="108" y="120"/>
                  </a:lnTo>
                  <a:lnTo>
                    <a:pt x="72" y="168"/>
                  </a:lnTo>
                  <a:lnTo>
                    <a:pt x="36" y="204"/>
                  </a:lnTo>
                  <a:lnTo>
                    <a:pt x="12" y="240"/>
                  </a:lnTo>
                  <a:lnTo>
                    <a:pt x="0" y="276"/>
                  </a:lnTo>
                  <a:lnTo>
                    <a:pt x="0" y="312"/>
                  </a:lnTo>
                  <a:lnTo>
                    <a:pt x="0" y="348"/>
                  </a:lnTo>
                  <a:lnTo>
                    <a:pt x="0" y="384"/>
                  </a:lnTo>
                  <a:lnTo>
                    <a:pt x="36" y="396"/>
                  </a:lnTo>
                  <a:lnTo>
                    <a:pt x="72" y="408"/>
                  </a:lnTo>
                  <a:lnTo>
                    <a:pt x="108" y="420"/>
                  </a:lnTo>
                  <a:lnTo>
                    <a:pt x="144" y="432"/>
                  </a:lnTo>
                  <a:lnTo>
                    <a:pt x="180" y="420"/>
                  </a:lnTo>
                  <a:lnTo>
                    <a:pt x="192" y="396"/>
                  </a:lnTo>
                </a:path>
              </a:pathLst>
            </a:custGeom>
            <a:solidFill>
              <a:schemeClr val="accent1"/>
            </a:solidFill>
            <a:ln w="508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0" name="Rectangle 5"/>
            <p:cNvSpPr>
              <a:spLocks noChangeArrowheads="1"/>
            </p:cNvSpPr>
            <p:nvPr/>
          </p:nvSpPr>
          <p:spPr bwMode="auto">
            <a:xfrm>
              <a:off x="2967" y="2775"/>
              <a:ext cx="1018" cy="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3200"/>
                <a:t>Enzyme</a:t>
              </a:r>
            </a:p>
          </p:txBody>
        </p:sp>
      </p:grpSp>
      <p:sp>
        <p:nvSpPr>
          <p:cNvPr id="27664" name="Rectangle 16"/>
          <p:cNvSpPr>
            <a:spLocks noChangeArrowheads="1"/>
          </p:cNvSpPr>
          <p:nvPr/>
        </p:nvSpPr>
        <p:spPr bwMode="auto">
          <a:xfrm>
            <a:off x="3352800" y="3429000"/>
            <a:ext cx="1828800" cy="1066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Substrate</a:t>
            </a:r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1981200" y="5181600"/>
            <a:ext cx="16002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dirty="0">
                <a:solidFill>
                  <a:srgbClr val="CC9900"/>
                </a:solidFill>
              </a:rPr>
              <a:t>Active Site</a:t>
            </a:r>
          </a:p>
        </p:txBody>
      </p:sp>
      <p:sp>
        <p:nvSpPr>
          <p:cNvPr id="27667" name="Line 19"/>
          <p:cNvSpPr>
            <a:spLocks noChangeShapeType="1"/>
          </p:cNvSpPr>
          <p:nvPr/>
        </p:nvSpPr>
        <p:spPr bwMode="auto">
          <a:xfrm flipV="1">
            <a:off x="3352800" y="4495799"/>
            <a:ext cx="2133600" cy="990600"/>
          </a:xfrm>
          <a:prstGeom prst="line">
            <a:avLst/>
          </a:prstGeom>
          <a:noFill/>
          <a:ln w="76200">
            <a:solidFill>
              <a:srgbClr val="CC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2342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  <p:bldP spid="27664" grpId="0" animBg="1" autoUpdateAnimBg="0"/>
      <p:bldP spid="27666" grpId="0" autoUpdateAnimBg="0"/>
      <p:bldP spid="2766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3BBF74C6-2932-4D03-836C-72A5E8B0C0D6}" type="slidenum">
              <a:rPr lang="en-US" sz="1400">
                <a:solidFill>
                  <a:schemeClr val="bg1"/>
                </a:solidFill>
                <a:latin typeface="Franklin Gothic Heavy" pitchFamily="34" charset="0"/>
              </a:rPr>
              <a:pPr eaLnBrk="1" hangingPunct="1"/>
              <a:t>15</a:t>
            </a:fld>
            <a:endParaRPr lang="en-US" sz="1400">
              <a:solidFill>
                <a:schemeClr val="bg1"/>
              </a:solidFill>
              <a:latin typeface="Franklin Gothic Heavy" pitchFamily="34" charset="0"/>
            </a:endParaRPr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>
            <a:normAutofit fontScale="90000"/>
          </a:bodyPr>
          <a:lstStyle/>
          <a:p>
            <a:pPr algn="ctr" eaLnBrk="1" hangingPunct="1">
              <a:defRPr/>
            </a:pPr>
            <a:r>
              <a:rPr lang="en-US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What Affects Enzyme Activity?</a:t>
            </a:r>
            <a:endParaRPr lang="en-US" b="1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772400" cy="4114800"/>
          </a:xfrm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z="3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Three factors:</a:t>
            </a:r>
          </a:p>
          <a:p>
            <a:pPr eaLnBrk="1" hangingPunct="1">
              <a:buFontTx/>
              <a:buNone/>
              <a:defRPr/>
            </a:pPr>
            <a:r>
              <a:rPr lang="en-US" sz="3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1.	Environmental Conditions</a:t>
            </a:r>
          </a:p>
          <a:p>
            <a:pPr eaLnBrk="1" hangingPunct="1">
              <a:buFontTx/>
              <a:buNone/>
              <a:defRPr/>
            </a:pPr>
            <a:endParaRPr lang="en-US" sz="3600" b="1" smtClean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eaLnBrk="1" hangingPunct="1">
              <a:buFontTx/>
              <a:buNone/>
              <a:defRPr/>
            </a:pPr>
            <a:r>
              <a:rPr lang="en-US" sz="3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2.	Cofactors and Coenzymes</a:t>
            </a:r>
          </a:p>
          <a:p>
            <a:pPr eaLnBrk="1" hangingPunct="1">
              <a:buFontTx/>
              <a:buNone/>
              <a:defRPr/>
            </a:pPr>
            <a:endParaRPr lang="en-US" sz="3600" b="1" smtClean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eaLnBrk="1" hangingPunct="1">
              <a:buFontTx/>
              <a:buNone/>
              <a:defRPr/>
            </a:pPr>
            <a:r>
              <a:rPr lang="en-US" sz="3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3.	Enzyme Inhibitors</a:t>
            </a:r>
          </a:p>
        </p:txBody>
      </p:sp>
    </p:spTree>
    <p:extLst>
      <p:ext uri="{BB962C8B-B14F-4D97-AF65-F5344CB8AC3E}">
        <p14:creationId xmlns:p14="http://schemas.microsoft.com/office/powerpoint/2010/main" val="22301629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 build="p" autoUpdateAnimBg="0"/>
      <p:bldP spid="76803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D467ABC0-2A3F-4F71-870A-766B48081D96}" type="slidenum">
              <a:rPr lang="en-US" sz="1400">
                <a:solidFill>
                  <a:schemeClr val="bg1"/>
                </a:solidFill>
                <a:latin typeface="Franklin Gothic Heavy" pitchFamily="34" charset="0"/>
              </a:rPr>
              <a:pPr eaLnBrk="1" hangingPunct="1"/>
              <a:t>16</a:t>
            </a:fld>
            <a:endParaRPr lang="en-US" sz="1400">
              <a:solidFill>
                <a:schemeClr val="bg1"/>
              </a:solidFill>
              <a:latin typeface="Franklin Gothic Heavy" pitchFamily="34" charset="0"/>
            </a:endParaRPr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algn="ctr" eaLnBrk="1" hangingPunct="1">
              <a:defRPr/>
            </a:pPr>
            <a:r>
              <a:rPr lang="en-US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1. Environmental Conditions</a:t>
            </a:r>
            <a:endParaRPr lang="en-US" b="1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305800" cy="5029200"/>
          </a:xfrm>
        </p:spPr>
        <p:txBody>
          <a:bodyPr lIns="90488" tIns="44450" rIns="90488" bIns="44450"/>
          <a:lstStyle/>
          <a:p>
            <a:pPr marL="381000" indent="-381000" eaLnBrk="1" hangingPunct="1">
              <a:buFontTx/>
              <a:buNone/>
              <a:tabLst>
                <a:tab pos="857250" algn="l"/>
                <a:tab pos="1257300" algn="l"/>
              </a:tabLst>
              <a:defRPr/>
            </a:pPr>
            <a:r>
              <a:rPr lang="en-US" sz="3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 1. Extreme</a:t>
            </a:r>
            <a:r>
              <a:rPr lang="en-US" sz="3200" b="1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Temperature</a:t>
            </a:r>
            <a:r>
              <a:rPr lang="en-US" sz="3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are the most dangerous</a:t>
            </a:r>
          </a:p>
          <a:p>
            <a:pPr marL="381000" indent="-381000" eaLnBrk="1" hangingPunct="1">
              <a:buFontTx/>
              <a:buNone/>
              <a:tabLst>
                <a:tab pos="857250" algn="l"/>
                <a:tab pos="1257300" algn="l"/>
              </a:tabLst>
              <a:defRPr/>
            </a:pPr>
            <a:r>
              <a:rPr lang="en-US" sz="3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- </a:t>
            </a:r>
            <a:r>
              <a:rPr lang="en-US" sz="3200" b="1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high temps</a:t>
            </a:r>
            <a:r>
              <a:rPr lang="en-US" sz="3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en-US" sz="3200" smtClean="0">
                <a:latin typeface="Comic Sans MS" pitchFamily="66" charset="0"/>
              </a:rPr>
              <a:t>may</a:t>
            </a:r>
            <a:r>
              <a:rPr lang="en-US" sz="3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denature (unfold) </a:t>
            </a:r>
            <a:r>
              <a:rPr lang="en-US" sz="3200" smtClean="0">
                <a:latin typeface="Comic Sans MS" pitchFamily="66" charset="0"/>
              </a:rPr>
              <a:t>the</a:t>
            </a:r>
            <a:r>
              <a:rPr lang="en-US" sz="3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enzyme.</a:t>
            </a:r>
          </a:p>
          <a:p>
            <a:pPr marL="381000" indent="-381000" eaLnBrk="1" hangingPunct="1">
              <a:buFontTx/>
              <a:buNone/>
              <a:tabLst>
                <a:tab pos="857250" algn="l"/>
                <a:tab pos="1257300" algn="l"/>
              </a:tabLst>
              <a:defRPr/>
            </a:pPr>
            <a:endParaRPr lang="en-US" sz="3200" b="1" smtClean="0">
              <a:latin typeface="Comic Sans MS" pitchFamily="66" charset="0"/>
            </a:endParaRPr>
          </a:p>
          <a:p>
            <a:pPr marL="381000" indent="-381000" eaLnBrk="1" hangingPunct="1">
              <a:buFontTx/>
              <a:buNone/>
              <a:tabLst>
                <a:tab pos="857250" algn="l"/>
                <a:tab pos="1257300" algn="l"/>
              </a:tabLst>
              <a:defRPr/>
            </a:pPr>
            <a:r>
              <a:rPr lang="en-US" sz="3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2.	</a:t>
            </a:r>
            <a:r>
              <a:rPr lang="en-US" sz="3200" b="1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pH</a:t>
            </a:r>
            <a:r>
              <a:rPr lang="en-US" sz="3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(most like 6 - 8 pH near neutral)</a:t>
            </a:r>
          </a:p>
          <a:p>
            <a:pPr marL="381000" indent="-381000" eaLnBrk="1" hangingPunct="1">
              <a:buFontTx/>
              <a:buNone/>
              <a:tabLst>
                <a:tab pos="857250" algn="l"/>
                <a:tab pos="1257300" algn="l"/>
              </a:tabLst>
              <a:defRPr/>
            </a:pPr>
            <a:r>
              <a:rPr lang="en-US" sz="3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3.	</a:t>
            </a:r>
            <a:r>
              <a:rPr lang="en-US" sz="3200" b="1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Ionic concentration</a:t>
            </a:r>
            <a:r>
              <a:rPr lang="en-US" sz="3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(salt ions)</a:t>
            </a:r>
          </a:p>
        </p:txBody>
      </p:sp>
    </p:spTree>
    <p:extLst>
      <p:ext uri="{BB962C8B-B14F-4D97-AF65-F5344CB8AC3E}">
        <p14:creationId xmlns:p14="http://schemas.microsoft.com/office/powerpoint/2010/main" val="19980383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 build="p" autoUpdateAnimBg="0"/>
      <p:bldP spid="7885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6C15A5BD-6B2C-42AF-A16B-3D1500AABE19}" type="slidenum">
              <a:rPr lang="en-US" sz="1400">
                <a:solidFill>
                  <a:schemeClr val="bg1"/>
                </a:solidFill>
                <a:latin typeface="Franklin Gothic Heavy" pitchFamily="34" charset="0"/>
              </a:rPr>
              <a:pPr eaLnBrk="1" hangingPunct="1"/>
              <a:t>17</a:t>
            </a:fld>
            <a:endParaRPr lang="en-US" sz="1400">
              <a:solidFill>
                <a:schemeClr val="bg1"/>
              </a:solidFill>
              <a:latin typeface="Franklin Gothic Heavy" pitchFamily="34" charset="0"/>
            </a:endParaRPr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How do enzymes Work?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143000"/>
            <a:ext cx="4495800" cy="41148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4000" b="1" smtClean="0">
                <a:latin typeface="Comic Sans MS" pitchFamily="66" charset="0"/>
              </a:rPr>
              <a:t>Enzymes work by </a:t>
            </a:r>
            <a:r>
              <a:rPr lang="en-US" sz="4000" b="1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weakening bonds</a:t>
            </a:r>
            <a:r>
              <a:rPr lang="en-US" sz="4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which </a:t>
            </a:r>
            <a:r>
              <a:rPr lang="en-US" sz="4000" b="1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lowers activation energy</a:t>
            </a:r>
            <a:endParaRPr lang="en-US" sz="4000" smtClean="0">
              <a:solidFill>
                <a:srgbClr val="CC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6149" name="Picture 8" descr="ecb3x13Ea[1]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1058863"/>
            <a:ext cx="4495800" cy="4281487"/>
          </a:xfrm>
          <a:noFill/>
        </p:spPr>
      </p:pic>
    </p:spTree>
    <p:extLst>
      <p:ext uri="{BB962C8B-B14F-4D97-AF65-F5344CB8AC3E}">
        <p14:creationId xmlns:p14="http://schemas.microsoft.com/office/powerpoint/2010/main" val="166329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99AE03AF-3382-40D9-9818-FBBAAE9C1400}" type="slidenum">
              <a:rPr lang="en-US" sz="1400">
                <a:solidFill>
                  <a:schemeClr val="bg1"/>
                </a:solidFill>
                <a:latin typeface="Franklin Gothic Heavy" pitchFamily="34" charset="0"/>
              </a:rPr>
              <a:pPr eaLnBrk="1" hangingPunct="1"/>
              <a:t>18</a:t>
            </a:fld>
            <a:endParaRPr lang="en-US" sz="1400">
              <a:solidFill>
                <a:schemeClr val="bg1"/>
              </a:solidFill>
              <a:latin typeface="Franklin Gothic Heavy" pitchFamily="34" charset="0"/>
            </a:endParaRP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5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Enzymes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19113" y="2590800"/>
            <a:ext cx="7839075" cy="3716338"/>
            <a:chOff x="327" y="1632"/>
            <a:chExt cx="4938" cy="2341"/>
          </a:xfrm>
        </p:grpSpPr>
        <p:sp>
          <p:nvSpPr>
            <p:cNvPr id="7182" name="Line 5"/>
            <p:cNvSpPr>
              <a:spLocks noChangeShapeType="1"/>
            </p:cNvSpPr>
            <p:nvPr/>
          </p:nvSpPr>
          <p:spPr bwMode="auto">
            <a:xfrm>
              <a:off x="1296" y="1632"/>
              <a:ext cx="0" cy="192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3" name="Line 6"/>
            <p:cNvSpPr>
              <a:spLocks noChangeShapeType="1"/>
            </p:cNvSpPr>
            <p:nvPr/>
          </p:nvSpPr>
          <p:spPr bwMode="auto">
            <a:xfrm>
              <a:off x="1296" y="3552"/>
              <a:ext cx="320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4" name="Rectangle 7"/>
            <p:cNvSpPr>
              <a:spLocks noChangeArrowheads="1"/>
            </p:cNvSpPr>
            <p:nvPr/>
          </p:nvSpPr>
          <p:spPr bwMode="auto">
            <a:xfrm>
              <a:off x="327" y="2103"/>
              <a:ext cx="765" cy="5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 b="1"/>
                <a:t>Free</a:t>
              </a:r>
            </a:p>
            <a:p>
              <a:pPr eaLnBrk="0" hangingPunct="0"/>
              <a:r>
                <a:rPr lang="en-US" sz="2400" b="1"/>
                <a:t>Energy</a:t>
              </a:r>
            </a:p>
          </p:txBody>
        </p:sp>
        <p:sp>
          <p:nvSpPr>
            <p:cNvPr id="7185" name="Rectangle 8"/>
            <p:cNvSpPr>
              <a:spLocks noChangeArrowheads="1"/>
            </p:cNvSpPr>
            <p:nvPr/>
          </p:nvSpPr>
          <p:spPr bwMode="auto">
            <a:xfrm>
              <a:off x="1479" y="3687"/>
              <a:ext cx="2322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 b="1"/>
                <a:t>Progress of the reaction</a:t>
              </a:r>
            </a:p>
          </p:txBody>
        </p:sp>
        <p:sp>
          <p:nvSpPr>
            <p:cNvPr id="7186" name="Line 9"/>
            <p:cNvSpPr>
              <a:spLocks noChangeShapeType="1"/>
            </p:cNvSpPr>
            <p:nvPr/>
          </p:nvSpPr>
          <p:spPr bwMode="auto">
            <a:xfrm>
              <a:off x="3808" y="3840"/>
              <a:ext cx="352" cy="0"/>
            </a:xfrm>
            <a:prstGeom prst="line">
              <a:avLst/>
            </a:prstGeom>
            <a:noFill/>
            <a:ln w="508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7" name="Line 10"/>
            <p:cNvSpPr>
              <a:spLocks noChangeShapeType="1"/>
            </p:cNvSpPr>
            <p:nvPr/>
          </p:nvSpPr>
          <p:spPr bwMode="auto">
            <a:xfrm>
              <a:off x="1312" y="2544"/>
              <a:ext cx="313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8" name="Line 11"/>
            <p:cNvSpPr>
              <a:spLocks noChangeShapeType="1"/>
            </p:cNvSpPr>
            <p:nvPr/>
          </p:nvSpPr>
          <p:spPr bwMode="auto">
            <a:xfrm>
              <a:off x="1312" y="2064"/>
              <a:ext cx="313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9" name="Rectangle 12"/>
            <p:cNvSpPr>
              <a:spLocks noChangeArrowheads="1"/>
            </p:cNvSpPr>
            <p:nvPr/>
          </p:nvSpPr>
          <p:spPr bwMode="auto">
            <a:xfrm>
              <a:off x="1287" y="2578"/>
              <a:ext cx="802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800" b="1"/>
                <a:t>Reactants</a:t>
              </a:r>
            </a:p>
          </p:txBody>
        </p:sp>
        <p:sp>
          <p:nvSpPr>
            <p:cNvPr id="7190" name="Rectangle 13"/>
            <p:cNvSpPr>
              <a:spLocks noChangeArrowheads="1"/>
            </p:cNvSpPr>
            <p:nvPr/>
          </p:nvSpPr>
          <p:spPr bwMode="auto">
            <a:xfrm>
              <a:off x="3399" y="3298"/>
              <a:ext cx="738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800" b="1"/>
                <a:t>Products</a:t>
              </a:r>
            </a:p>
          </p:txBody>
        </p:sp>
        <p:sp>
          <p:nvSpPr>
            <p:cNvPr id="40974" name="Rectangle 14"/>
            <p:cNvSpPr>
              <a:spLocks noChangeArrowheads="1"/>
            </p:cNvSpPr>
            <p:nvPr/>
          </p:nvSpPr>
          <p:spPr bwMode="auto">
            <a:xfrm>
              <a:off x="3447" y="2194"/>
              <a:ext cx="181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defRPr/>
              </a:pPr>
              <a:r>
                <a:rPr lang="en-US" sz="1800" b="1">
                  <a:solidFill>
                    <a:srgbClr val="DC008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Free energy of activation</a:t>
              </a:r>
              <a:endParaRPr lang="en-US" sz="1800" b="1"/>
            </a:p>
          </p:txBody>
        </p:sp>
        <p:sp>
          <p:nvSpPr>
            <p:cNvPr id="7192" name="AutoShape 15"/>
            <p:cNvSpPr>
              <a:spLocks/>
            </p:cNvSpPr>
            <p:nvPr/>
          </p:nvSpPr>
          <p:spPr bwMode="auto">
            <a:xfrm>
              <a:off x="3216" y="2064"/>
              <a:ext cx="144" cy="480"/>
            </a:xfrm>
            <a:prstGeom prst="rightBrace">
              <a:avLst>
                <a:gd name="adj1" fmla="val 27778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4495800" y="1676400"/>
            <a:ext cx="3911600" cy="1092200"/>
            <a:chOff x="2848" y="1072"/>
            <a:chExt cx="2464" cy="688"/>
          </a:xfrm>
        </p:grpSpPr>
        <p:sp>
          <p:nvSpPr>
            <p:cNvPr id="7176" name="Rectangle 17"/>
            <p:cNvSpPr>
              <a:spLocks noChangeArrowheads="1"/>
            </p:cNvSpPr>
            <p:nvPr/>
          </p:nvSpPr>
          <p:spPr bwMode="auto">
            <a:xfrm>
              <a:off x="3446" y="1142"/>
              <a:ext cx="160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7" name="Rectangle 18"/>
            <p:cNvSpPr>
              <a:spLocks noChangeArrowheads="1"/>
            </p:cNvSpPr>
            <p:nvPr/>
          </p:nvSpPr>
          <p:spPr bwMode="auto">
            <a:xfrm>
              <a:off x="2848" y="1072"/>
              <a:ext cx="2464" cy="688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8" name="Line 19"/>
            <p:cNvSpPr>
              <a:spLocks noChangeShapeType="1"/>
            </p:cNvSpPr>
            <p:nvPr/>
          </p:nvSpPr>
          <p:spPr bwMode="auto">
            <a:xfrm>
              <a:off x="2992" y="1248"/>
              <a:ext cx="304" cy="0"/>
            </a:xfrm>
            <a:prstGeom prst="line">
              <a:avLst/>
            </a:prstGeom>
            <a:noFill/>
            <a:ln w="5080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9" name="Rectangle 20"/>
            <p:cNvSpPr>
              <a:spLocks noChangeArrowheads="1"/>
            </p:cNvSpPr>
            <p:nvPr/>
          </p:nvSpPr>
          <p:spPr bwMode="auto">
            <a:xfrm>
              <a:off x="3351" y="1095"/>
              <a:ext cx="1629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 b="1"/>
                <a:t>Without Enzyme</a:t>
              </a:r>
            </a:p>
          </p:txBody>
        </p:sp>
        <p:sp>
          <p:nvSpPr>
            <p:cNvPr id="7180" name="Line 21"/>
            <p:cNvSpPr>
              <a:spLocks noChangeShapeType="1"/>
            </p:cNvSpPr>
            <p:nvPr/>
          </p:nvSpPr>
          <p:spPr bwMode="auto">
            <a:xfrm>
              <a:off x="2992" y="1536"/>
              <a:ext cx="304" cy="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1" name="Rectangle 22"/>
            <p:cNvSpPr>
              <a:spLocks noChangeArrowheads="1"/>
            </p:cNvSpPr>
            <p:nvPr/>
          </p:nvSpPr>
          <p:spPr bwMode="auto">
            <a:xfrm>
              <a:off x="3351" y="1383"/>
              <a:ext cx="1338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 b="1"/>
                <a:t>With Enzyme</a:t>
              </a:r>
            </a:p>
          </p:txBody>
        </p:sp>
      </p:grpSp>
      <p:sp>
        <p:nvSpPr>
          <p:cNvPr id="40984" name="Freeform 24"/>
          <p:cNvSpPr>
            <a:spLocks/>
          </p:cNvSpPr>
          <p:nvPr/>
        </p:nvSpPr>
        <p:spPr bwMode="auto">
          <a:xfrm>
            <a:off x="2057400" y="2362200"/>
            <a:ext cx="3429000" cy="3276600"/>
          </a:xfrm>
          <a:custGeom>
            <a:avLst/>
            <a:gdLst>
              <a:gd name="T0" fmla="*/ 0 w 2112"/>
              <a:gd name="T1" fmla="*/ 1168 h 2128"/>
              <a:gd name="T2" fmla="*/ 720 w 2112"/>
              <a:gd name="T3" fmla="*/ 160 h 2128"/>
              <a:gd name="T4" fmla="*/ 2112 w 2112"/>
              <a:gd name="T5" fmla="*/ 2128 h 2128"/>
              <a:gd name="T6" fmla="*/ 0 60000 65536"/>
              <a:gd name="T7" fmla="*/ 0 60000 65536"/>
              <a:gd name="T8" fmla="*/ 0 60000 65536"/>
              <a:gd name="T9" fmla="*/ 0 w 2112"/>
              <a:gd name="T10" fmla="*/ 0 h 2128"/>
              <a:gd name="T11" fmla="*/ 2112 w 2112"/>
              <a:gd name="T12" fmla="*/ 2128 h 21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12" h="2128">
                <a:moveTo>
                  <a:pt x="0" y="1168"/>
                </a:moveTo>
                <a:cubicBezTo>
                  <a:pt x="184" y="584"/>
                  <a:pt x="368" y="0"/>
                  <a:pt x="720" y="160"/>
                </a:cubicBezTo>
                <a:cubicBezTo>
                  <a:pt x="1072" y="320"/>
                  <a:pt x="1880" y="1800"/>
                  <a:pt x="2112" y="2128"/>
                </a:cubicBezTo>
              </a:path>
            </a:pathLst>
          </a:custGeom>
          <a:noFill/>
          <a:ln w="5715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Freeform 27"/>
          <p:cNvSpPr>
            <a:spLocks/>
          </p:cNvSpPr>
          <p:nvPr/>
        </p:nvSpPr>
        <p:spPr bwMode="auto">
          <a:xfrm>
            <a:off x="2057400" y="3124200"/>
            <a:ext cx="3429000" cy="2514600"/>
          </a:xfrm>
          <a:custGeom>
            <a:avLst/>
            <a:gdLst>
              <a:gd name="T0" fmla="*/ 0 w 2160"/>
              <a:gd name="T1" fmla="*/ 648 h 1656"/>
              <a:gd name="T2" fmla="*/ 768 w 2160"/>
              <a:gd name="T3" fmla="*/ 168 h 1656"/>
              <a:gd name="T4" fmla="*/ 2160 w 2160"/>
              <a:gd name="T5" fmla="*/ 1656 h 1656"/>
              <a:gd name="T6" fmla="*/ 0 60000 65536"/>
              <a:gd name="T7" fmla="*/ 0 60000 65536"/>
              <a:gd name="T8" fmla="*/ 0 60000 65536"/>
              <a:gd name="T9" fmla="*/ 0 w 2160"/>
              <a:gd name="T10" fmla="*/ 0 h 1656"/>
              <a:gd name="T11" fmla="*/ 2160 w 2160"/>
              <a:gd name="T12" fmla="*/ 1656 h 16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" h="1656">
                <a:moveTo>
                  <a:pt x="0" y="648"/>
                </a:moveTo>
                <a:cubicBezTo>
                  <a:pt x="204" y="324"/>
                  <a:pt x="408" y="0"/>
                  <a:pt x="768" y="168"/>
                </a:cubicBezTo>
                <a:cubicBezTo>
                  <a:pt x="1128" y="336"/>
                  <a:pt x="1644" y="996"/>
                  <a:pt x="2160" y="1656"/>
                </a:cubicBezTo>
              </a:path>
            </a:pathLst>
          </a:cu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315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0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0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4" grpId="0" animBg="1"/>
      <p:bldP spid="4098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Carbon is in 99% of all organic (inside living systems) molecules</a:t>
            </a:r>
          </a:p>
          <a:p>
            <a:r>
              <a:rPr lang="en-US" dirty="0" smtClean="0"/>
              <a:t>Carbon </a:t>
            </a:r>
            <a:r>
              <a:rPr lang="en-US" dirty="0" smtClean="0"/>
              <a:t>is unique because</a:t>
            </a:r>
          </a:p>
          <a:p>
            <a:pPr lvl="1"/>
            <a:r>
              <a:rPr lang="en-US" dirty="0" smtClean="0"/>
              <a:t>Makes 4 bonds</a:t>
            </a:r>
          </a:p>
          <a:p>
            <a:pPr lvl="1"/>
            <a:r>
              <a:rPr lang="en-US" dirty="0" smtClean="0"/>
              <a:t>Bonds with different elements</a:t>
            </a:r>
          </a:p>
          <a:p>
            <a:pPr lvl="1"/>
            <a:r>
              <a:rPr lang="en-US" dirty="0" smtClean="0"/>
              <a:t>Bonds </a:t>
            </a:r>
            <a:r>
              <a:rPr lang="en-US" dirty="0" smtClean="0"/>
              <a:t>with itself to make rings, chains, etc</a:t>
            </a:r>
            <a:r>
              <a:rPr lang="en-US" dirty="0" smtClean="0"/>
              <a:t>…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343400"/>
            <a:ext cx="1962150" cy="232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850" y="4681537"/>
            <a:ext cx="1638300" cy="164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396192"/>
            <a:ext cx="27432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309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/>
              <a:t>Macromolecules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txBody>
          <a:bodyPr/>
          <a:lstStyle/>
          <a:p>
            <a:r>
              <a:rPr lang="en-US" dirty="0" smtClean="0"/>
              <a:t>Biological </a:t>
            </a:r>
            <a:r>
              <a:rPr lang="en-US" b="1" dirty="0" smtClean="0"/>
              <a:t>macromolecules</a:t>
            </a:r>
            <a:r>
              <a:rPr lang="en-US" dirty="0" smtClean="0"/>
              <a:t> </a:t>
            </a:r>
            <a:r>
              <a:rPr lang="en-US" dirty="0" smtClean="0"/>
              <a:t>are </a:t>
            </a:r>
            <a:r>
              <a:rPr lang="en-US" b="1" dirty="0" smtClean="0"/>
              <a:t>polymers</a:t>
            </a:r>
            <a:r>
              <a:rPr lang="en-US" dirty="0" smtClean="0"/>
              <a:t> </a:t>
            </a:r>
            <a:r>
              <a:rPr lang="en-US" dirty="0" smtClean="0"/>
              <a:t>that support </a:t>
            </a:r>
            <a:r>
              <a:rPr lang="en-US" dirty="0" smtClean="0"/>
              <a:t>life</a:t>
            </a:r>
          </a:p>
          <a:p>
            <a:pPr lvl="1"/>
            <a:r>
              <a:rPr lang="en-US" dirty="0" smtClean="0"/>
              <a:t>Polymers are large molecules made up of small sub units.</a:t>
            </a:r>
          </a:p>
          <a:p>
            <a:pPr lvl="2"/>
            <a:r>
              <a:rPr lang="en-US" dirty="0" smtClean="0"/>
              <a:t>Analogy:  Puzzle is made up of many puzzle pieces</a:t>
            </a:r>
          </a:p>
          <a:p>
            <a:r>
              <a:rPr lang="en-US" dirty="0" smtClean="0"/>
              <a:t>4 Organic macromolecules make up life</a:t>
            </a:r>
          </a:p>
          <a:p>
            <a:pPr lvl="2"/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962400"/>
            <a:ext cx="3663745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92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Carbohydrates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Ratio of C:H:O 1:2:1</a:t>
            </a:r>
          </a:p>
          <a:p>
            <a:r>
              <a:rPr lang="en-US" b="1" dirty="0" smtClean="0"/>
              <a:t>Function:  main energy source + cell marker</a:t>
            </a:r>
            <a:endParaRPr lang="en-US" b="1" dirty="0" smtClean="0"/>
          </a:p>
          <a:p>
            <a:r>
              <a:rPr lang="en-US" b="1" dirty="0" smtClean="0"/>
              <a:t>Polymer</a:t>
            </a:r>
            <a:r>
              <a:rPr lang="en-US" dirty="0" smtClean="0"/>
              <a:t> = Starch, glycogen</a:t>
            </a:r>
          </a:p>
          <a:p>
            <a:r>
              <a:rPr lang="en-US" b="1" dirty="0" smtClean="0"/>
              <a:t>Monomer</a:t>
            </a:r>
            <a:r>
              <a:rPr lang="en-US" dirty="0" smtClean="0"/>
              <a:t> = </a:t>
            </a:r>
            <a:r>
              <a:rPr lang="en-US" dirty="0" smtClean="0"/>
              <a:t>monosaccharide (glucose)</a:t>
            </a: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729" t="34450" r="-287" b="16316"/>
          <a:stretch/>
        </p:blipFill>
        <p:spPr bwMode="auto">
          <a:xfrm>
            <a:off x="609600" y="3962400"/>
            <a:ext cx="8001000" cy="2707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474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Lipid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C, H, and O</a:t>
            </a:r>
          </a:p>
          <a:p>
            <a:r>
              <a:rPr lang="en-US" dirty="0" smtClean="0"/>
              <a:t>Not soluble in water</a:t>
            </a:r>
          </a:p>
          <a:p>
            <a:r>
              <a:rPr lang="en-US" b="1" dirty="0" smtClean="0"/>
              <a:t>Stores</a:t>
            </a:r>
            <a:r>
              <a:rPr lang="en-US" dirty="0" smtClean="0"/>
              <a:t> </a:t>
            </a:r>
            <a:r>
              <a:rPr lang="en-US" b="1" dirty="0" smtClean="0"/>
              <a:t>energy</a:t>
            </a:r>
            <a:r>
              <a:rPr lang="en-US" dirty="0" smtClean="0"/>
              <a:t>, act as steroids and make up </a:t>
            </a:r>
            <a:r>
              <a:rPr lang="en-US" b="1" dirty="0" smtClean="0"/>
              <a:t>biological membranes</a:t>
            </a:r>
          </a:p>
          <a:p>
            <a:r>
              <a:rPr lang="en-US" b="1" dirty="0" smtClean="0"/>
              <a:t>Polymer</a:t>
            </a:r>
            <a:r>
              <a:rPr lang="en-US" dirty="0" smtClean="0"/>
              <a:t> = Lipid</a:t>
            </a:r>
          </a:p>
          <a:p>
            <a:r>
              <a:rPr lang="en-US" b="1" dirty="0" smtClean="0"/>
              <a:t>Monomer</a:t>
            </a:r>
            <a:r>
              <a:rPr lang="en-US" dirty="0" smtClean="0"/>
              <a:t> = glycerol + fatty acid</a:t>
            </a:r>
          </a:p>
          <a:p>
            <a:r>
              <a:rPr lang="en-US" dirty="0" smtClean="0"/>
              <a:t>Come in saturated (single bonds) and unsaturated (double bonds)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87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Nucleic Acids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525963"/>
          </a:xfrm>
        </p:spPr>
        <p:txBody>
          <a:bodyPr/>
          <a:lstStyle/>
          <a:p>
            <a:r>
              <a:rPr lang="en-US" dirty="0" smtClean="0"/>
              <a:t>C, H, O, N, P</a:t>
            </a:r>
          </a:p>
          <a:p>
            <a:r>
              <a:rPr lang="en-US" dirty="0" smtClean="0"/>
              <a:t>Store and transmit </a:t>
            </a:r>
            <a:r>
              <a:rPr lang="en-US" b="1" dirty="0" smtClean="0"/>
              <a:t>genetic information</a:t>
            </a:r>
          </a:p>
          <a:p>
            <a:r>
              <a:rPr lang="en-US" dirty="0" smtClean="0"/>
              <a:t>Example is DNA and RNA</a:t>
            </a:r>
          </a:p>
          <a:p>
            <a:r>
              <a:rPr lang="en-US" b="1" dirty="0" smtClean="0"/>
              <a:t>Polymer</a:t>
            </a:r>
            <a:r>
              <a:rPr lang="en-US" dirty="0" smtClean="0"/>
              <a:t>:  nucleic Acid (DNA, RNA)</a:t>
            </a:r>
          </a:p>
          <a:p>
            <a:r>
              <a:rPr lang="en-US" b="1" dirty="0" smtClean="0"/>
              <a:t>Monomer</a:t>
            </a:r>
            <a:r>
              <a:rPr lang="en-US" dirty="0" smtClean="0"/>
              <a:t>:  nucleotide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673103"/>
            <a:ext cx="7924800" cy="2806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046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N, C, H, O</a:t>
            </a:r>
          </a:p>
          <a:p>
            <a:r>
              <a:rPr lang="en-US" dirty="0" smtClean="0"/>
              <a:t>Enzymes (</a:t>
            </a:r>
            <a:r>
              <a:rPr lang="en-US" b="1" dirty="0" smtClean="0"/>
              <a:t>Speed up reactions</a:t>
            </a:r>
            <a:r>
              <a:rPr lang="en-US" dirty="0" smtClean="0"/>
              <a:t>), </a:t>
            </a:r>
            <a:r>
              <a:rPr lang="en-US" b="1" dirty="0" smtClean="0"/>
              <a:t>Cellular channels</a:t>
            </a:r>
            <a:r>
              <a:rPr lang="en-US" dirty="0" smtClean="0"/>
              <a:t>, hormones</a:t>
            </a:r>
          </a:p>
          <a:p>
            <a:r>
              <a:rPr lang="en-US" b="1" dirty="0" smtClean="0"/>
              <a:t>Polymer</a:t>
            </a:r>
            <a:r>
              <a:rPr lang="en-US" dirty="0" smtClean="0"/>
              <a:t>:  Protein</a:t>
            </a:r>
          </a:p>
          <a:p>
            <a:r>
              <a:rPr lang="en-US" b="1" dirty="0" smtClean="0"/>
              <a:t>Monomer</a:t>
            </a:r>
            <a:r>
              <a:rPr lang="en-US" dirty="0" smtClean="0"/>
              <a:t>:  Amino Acid</a:t>
            </a:r>
          </a:p>
          <a:p>
            <a:pPr lvl="1"/>
            <a:r>
              <a:rPr lang="en-US" dirty="0" smtClean="0"/>
              <a:t>20 types of amino acids (all with different shape or charge)</a:t>
            </a:r>
          </a:p>
          <a:p>
            <a:r>
              <a:rPr lang="en-US" dirty="0" smtClean="0"/>
              <a:t>Change a protein by changing the </a:t>
            </a:r>
            <a:r>
              <a:rPr lang="en-US" b="1" u="sng" dirty="0" smtClean="0"/>
              <a:t>number and sequence of the amino acids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61986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839200" cy="662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81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Enzymes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Proteins</a:t>
            </a:r>
          </a:p>
          <a:p>
            <a:r>
              <a:rPr lang="en-US" dirty="0" smtClean="0"/>
              <a:t>Job:  </a:t>
            </a:r>
            <a:r>
              <a:rPr lang="en-US" b="1" dirty="0" smtClean="0"/>
              <a:t>speed up chemical reactions by lowering the activation energy</a:t>
            </a:r>
          </a:p>
          <a:p>
            <a:r>
              <a:rPr lang="en-US" b="1" dirty="0" smtClean="0"/>
              <a:t>Specific</a:t>
            </a:r>
            <a:r>
              <a:rPr lang="en-US" dirty="0" smtClean="0"/>
              <a:t> to the molecule(substrate) they work on</a:t>
            </a:r>
          </a:p>
          <a:p>
            <a:pPr lvl="1"/>
            <a:r>
              <a:rPr lang="en-US" dirty="0" smtClean="0"/>
              <a:t>Each type of enzyme can only work on </a:t>
            </a:r>
            <a:r>
              <a:rPr lang="en-US" b="1" dirty="0" smtClean="0"/>
              <a:t>one type </a:t>
            </a:r>
            <a:r>
              <a:rPr lang="en-US" dirty="0" smtClean="0"/>
              <a:t>of molecule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95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394</Words>
  <Application>Microsoft Office PowerPoint</Application>
  <PresentationFormat>On-screen Show (4:3)</PresentationFormat>
  <Paragraphs>98</Paragraphs>
  <Slides>18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 Chapter 2 Notes</vt:lpstr>
      <vt:lpstr>Carbon</vt:lpstr>
      <vt:lpstr>Macromolecules</vt:lpstr>
      <vt:lpstr>Carbohydrates</vt:lpstr>
      <vt:lpstr>Lipid</vt:lpstr>
      <vt:lpstr>Nucleic Acids</vt:lpstr>
      <vt:lpstr>Proteins</vt:lpstr>
      <vt:lpstr>PowerPoint Presentation</vt:lpstr>
      <vt:lpstr>Enzymes</vt:lpstr>
      <vt:lpstr>What Are Enzymes?</vt:lpstr>
      <vt:lpstr>Enzymes</vt:lpstr>
      <vt:lpstr>PowerPoint Presentation</vt:lpstr>
      <vt:lpstr>Enzyme-Substrate Complex</vt:lpstr>
      <vt:lpstr>Active Site</vt:lpstr>
      <vt:lpstr>What Affects Enzyme Activity?</vt:lpstr>
      <vt:lpstr>1. Environmental Conditions</vt:lpstr>
      <vt:lpstr>How do enzymes Work?</vt:lpstr>
      <vt:lpstr>Enzymes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 Notes</dc:title>
  <dc:creator>wr</dc:creator>
  <cp:lastModifiedBy>wr</cp:lastModifiedBy>
  <cp:revision>5</cp:revision>
  <dcterms:created xsi:type="dcterms:W3CDTF">2013-08-21T19:08:58Z</dcterms:created>
  <dcterms:modified xsi:type="dcterms:W3CDTF">2013-08-27T17:07:23Z</dcterms:modified>
</cp:coreProperties>
</file>