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60" r:id="rId5"/>
    <p:sldId id="259" r:id="rId6"/>
    <p:sldId id="273" r:id="rId7"/>
    <p:sldId id="274" r:id="rId8"/>
    <p:sldId id="262" r:id="rId9"/>
    <p:sldId id="270" r:id="rId10"/>
    <p:sldId id="266" r:id="rId11"/>
    <p:sldId id="265" r:id="rId12"/>
    <p:sldId id="275" r:id="rId13"/>
    <p:sldId id="267" r:id="rId14"/>
    <p:sldId id="272" r:id="rId15"/>
    <p:sldId id="271" r:id="rId16"/>
    <p:sldId id="276" r:id="rId17"/>
    <p:sldId id="277" r:id="rId18"/>
    <p:sldId id="278" r:id="rId19"/>
    <p:sldId id="279" r:id="rId20"/>
    <p:sldId id="280" r:id="rId21"/>
    <p:sldId id="281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86146" autoAdjust="0"/>
  </p:normalViewPr>
  <p:slideViewPr>
    <p:cSldViewPr>
      <p:cViewPr>
        <p:scale>
          <a:sx n="120" d="100"/>
          <a:sy n="120" d="100"/>
        </p:scale>
        <p:origin x="-72" y="15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39B8A8-0E1A-4CC6-B63F-0D15037ABFAA}" type="datetimeFigureOut">
              <a:rPr lang="en-US" smtClean="0"/>
              <a:t>9/8/2015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DD05DC-D37E-42C2-8AD3-B1421DDA3A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6294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DD05DC-D37E-42C2-8AD3-B1421DDA3A4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6248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5A869-9F9A-4F84-BA6E-B471F49E00AC}" type="datetimeFigureOut">
              <a:rPr lang="en-US" smtClean="0"/>
              <a:t>9/8/2015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C0327-5E02-48E9-AC50-D63606356F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637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5A869-9F9A-4F84-BA6E-B471F49E00AC}" type="datetimeFigureOut">
              <a:rPr lang="en-US" smtClean="0"/>
              <a:t>9/8/2015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C0327-5E02-48E9-AC50-D63606356F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3296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5A869-9F9A-4F84-BA6E-B471F49E00AC}" type="datetimeFigureOut">
              <a:rPr lang="en-US" smtClean="0"/>
              <a:t>9/8/2015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C0327-5E02-48E9-AC50-D63606356F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181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5A869-9F9A-4F84-BA6E-B471F49E00AC}" type="datetimeFigureOut">
              <a:rPr lang="en-US" smtClean="0"/>
              <a:t>9/8/2015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C0327-5E02-48E9-AC50-D63606356F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1816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5A869-9F9A-4F84-BA6E-B471F49E00AC}" type="datetimeFigureOut">
              <a:rPr lang="en-US" smtClean="0"/>
              <a:t>9/8/2015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C0327-5E02-48E9-AC50-D63606356F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536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5A869-9F9A-4F84-BA6E-B471F49E00AC}" type="datetimeFigureOut">
              <a:rPr lang="en-US" smtClean="0"/>
              <a:t>9/8/2015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C0327-5E02-48E9-AC50-D63606356F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607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5A869-9F9A-4F84-BA6E-B471F49E00AC}" type="datetimeFigureOut">
              <a:rPr lang="en-US" smtClean="0"/>
              <a:t>9/8/2015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C0327-5E02-48E9-AC50-D63606356F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527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5A869-9F9A-4F84-BA6E-B471F49E00AC}" type="datetimeFigureOut">
              <a:rPr lang="en-US" smtClean="0"/>
              <a:t>9/8/2015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C0327-5E02-48E9-AC50-D63606356F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2926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5A869-9F9A-4F84-BA6E-B471F49E00AC}" type="datetimeFigureOut">
              <a:rPr lang="en-US" smtClean="0"/>
              <a:t>9/8/2015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C0327-5E02-48E9-AC50-D63606356F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390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5A869-9F9A-4F84-BA6E-B471F49E00AC}" type="datetimeFigureOut">
              <a:rPr lang="en-US" smtClean="0"/>
              <a:t>9/8/2015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C0327-5E02-48E9-AC50-D63606356F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902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5A869-9F9A-4F84-BA6E-B471F49E00AC}" type="datetimeFigureOut">
              <a:rPr lang="en-US" smtClean="0"/>
              <a:t>9/8/2015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C0327-5E02-48E9-AC50-D63606356F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4414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B5A869-9F9A-4F84-BA6E-B471F49E00AC}" type="datetimeFigureOut">
              <a:rPr lang="en-US" smtClean="0"/>
              <a:t>9/8/2015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8C0327-5E02-48E9-AC50-D63606356F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472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NOTEBOOK SET UP</a:t>
            </a:r>
            <a:br>
              <a:rPr lang="en-US" dirty="0" smtClean="0"/>
            </a:br>
            <a:r>
              <a:rPr lang="en-US" dirty="0" smtClean="0"/>
              <a:t>WARM UPS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Notebook set up</a:t>
            </a:r>
          </a:p>
          <a:p>
            <a:r>
              <a:rPr lang="en-US" dirty="0" smtClean="0"/>
              <a:t>crossword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8520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Warm Up #1       </a:t>
            </a:r>
            <a:r>
              <a:rPr lang="en-US" sz="7200" b="1" dirty="0" smtClean="0"/>
              <a:t>B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4000" dirty="0" smtClean="0"/>
              <a:t>Design an experiment that would show whether one type of food was better than another at helping an animal grow faster.  Write the procedure (step by step directions) </a:t>
            </a:r>
            <a:r>
              <a:rPr lang="en-US" sz="4000" b="1" dirty="0" smtClean="0"/>
              <a:t>Make sure to limit to one variable and discuss how they will collect the data</a:t>
            </a:r>
            <a:endParaRPr lang="en-US" sz="4000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1676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 of Contents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26714919"/>
              </p:ext>
            </p:extLst>
          </p:nvPr>
        </p:nvGraphicFramePr>
        <p:xfrm>
          <a:off x="457200" y="1600200"/>
          <a:ext cx="8229600" cy="4800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15000"/>
                <a:gridCol w="2514600"/>
              </a:tblGrid>
              <a:tr h="600075">
                <a:tc>
                  <a:txBody>
                    <a:bodyPr/>
                    <a:lstStyle/>
                    <a:p>
                      <a:pPr algn="l"/>
                      <a:r>
                        <a:rPr lang="en-US" sz="2800" dirty="0" smtClean="0"/>
                        <a:t>ASSIGNMENT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 smtClean="0"/>
                        <a:t>PAGE #</a:t>
                      </a:r>
                      <a:endParaRPr lang="en-US" sz="2800" dirty="0"/>
                    </a:p>
                  </a:txBody>
                  <a:tcPr/>
                </a:tc>
              </a:tr>
              <a:tr h="600075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Title Page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 smtClean="0"/>
                        <a:t>1</a:t>
                      </a:r>
                      <a:endParaRPr lang="en-US" sz="2800" dirty="0"/>
                    </a:p>
                  </a:txBody>
                  <a:tcPr/>
                </a:tc>
              </a:tr>
              <a:tr h="600075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Table of  Contents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 smtClean="0"/>
                        <a:t>2</a:t>
                      </a:r>
                      <a:endParaRPr lang="en-US" sz="2800" dirty="0"/>
                    </a:p>
                  </a:txBody>
                  <a:tcPr/>
                </a:tc>
              </a:tr>
              <a:tr h="600075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Warm Up #1 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 smtClean="0"/>
                        <a:t>3</a:t>
                      </a:r>
                      <a:endParaRPr lang="en-US" sz="2800" dirty="0"/>
                    </a:p>
                  </a:txBody>
                  <a:tcPr/>
                </a:tc>
              </a:tr>
              <a:tr h="600075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C-notes:  </a:t>
                      </a:r>
                      <a:r>
                        <a:rPr lang="en-US" sz="2000" dirty="0" smtClean="0"/>
                        <a:t>Scientific Method</a:t>
                      </a:r>
                      <a:r>
                        <a:rPr lang="en-US" sz="2000" baseline="0" dirty="0" smtClean="0"/>
                        <a:t>  and </a:t>
                      </a:r>
                      <a:r>
                        <a:rPr lang="en-US" sz="2000" dirty="0" smtClean="0"/>
                        <a:t>experimentation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 smtClean="0"/>
                        <a:t>4</a:t>
                      </a:r>
                      <a:endParaRPr lang="en-US" sz="2800" dirty="0"/>
                    </a:p>
                  </a:txBody>
                  <a:tcPr/>
                </a:tc>
              </a:tr>
              <a:tr h="600075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C-Notes:  </a:t>
                      </a:r>
                      <a:r>
                        <a:rPr lang="en-US" sz="1800" dirty="0" smtClean="0"/>
                        <a:t>Characteristics of living things and tools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 smtClean="0"/>
                        <a:t>5</a:t>
                      </a:r>
                      <a:endParaRPr lang="en-US" sz="2800" dirty="0"/>
                    </a:p>
                  </a:txBody>
                  <a:tcPr/>
                </a:tc>
              </a:tr>
              <a:tr h="600075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Warm Up #2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 smtClean="0"/>
                        <a:t>6</a:t>
                      </a:r>
                      <a:endParaRPr lang="en-US" sz="2800" dirty="0"/>
                    </a:p>
                  </a:txBody>
                  <a:tcPr/>
                </a:tc>
              </a:tr>
              <a:tr h="600075"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8677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Argument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F    /1						/10</a:t>
            </a:r>
          </a:p>
          <a:p>
            <a:pPr marL="0" indent="0">
              <a:buNone/>
            </a:pPr>
            <a:r>
              <a:rPr lang="en-US" sz="2400" dirty="0" smtClean="0"/>
              <a:t>Highlight the statements and put the code in the margins</a:t>
            </a:r>
          </a:p>
          <a:p>
            <a:pPr marL="0" indent="0">
              <a:buNone/>
            </a:pPr>
            <a:r>
              <a:rPr lang="en-US" dirty="0" smtClean="0"/>
              <a:t>C  /1       </a:t>
            </a:r>
            <a:r>
              <a:rPr lang="en-US" dirty="0" smtClean="0">
                <a:solidFill>
                  <a:srgbClr val="FFC000"/>
                </a:solidFill>
              </a:rPr>
              <a:t>Viruses are </a:t>
            </a:r>
            <a:r>
              <a:rPr lang="en-US" dirty="0" smtClean="0"/>
              <a:t>……………</a:t>
            </a:r>
          </a:p>
          <a:p>
            <a:pPr marL="0" indent="0">
              <a:buNone/>
            </a:pPr>
            <a:r>
              <a:rPr lang="en-US" dirty="0" smtClean="0"/>
              <a:t>E1  /2</a:t>
            </a:r>
          </a:p>
          <a:p>
            <a:pPr marL="0" indent="0">
              <a:buNone/>
            </a:pPr>
            <a:r>
              <a:rPr lang="en-US" dirty="0" smtClean="0"/>
              <a:t>E2 /2</a:t>
            </a:r>
          </a:p>
          <a:p>
            <a:pPr marL="0" indent="0">
              <a:buNone/>
            </a:pPr>
            <a:r>
              <a:rPr lang="en-US" dirty="0" smtClean="0"/>
              <a:t>J1  /2</a:t>
            </a:r>
          </a:p>
          <a:p>
            <a:pPr marL="0" indent="0">
              <a:buNone/>
            </a:pPr>
            <a:r>
              <a:rPr lang="en-US" dirty="0" smtClean="0"/>
              <a:t>J2  /2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59425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Warm up #1        </a:t>
            </a:r>
            <a:r>
              <a:rPr lang="en-US" sz="7200" b="1" dirty="0" smtClean="0"/>
              <a:t>C</a:t>
            </a:r>
            <a:endParaRPr lang="en-US" sz="7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1. Pick 3 of your vocabulary words and draw an analogy which depicts the meaning.  Label your drawing and explain why it works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514600"/>
            <a:ext cx="7848600" cy="422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546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Warm Up #2	</a:t>
            </a:r>
            <a:r>
              <a:rPr lang="en-US" sz="6600" b="1" dirty="0" smtClean="0"/>
              <a:t>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State your argument (claim, evidence and justification) for the questions should viruses be classified as a living thing?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0731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Warm Up#2      </a:t>
            </a:r>
            <a:r>
              <a:rPr lang="en-US" sz="6600" b="1" dirty="0" smtClean="0"/>
              <a:t>B</a:t>
            </a:r>
            <a:endParaRPr lang="en-US" sz="6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List 5 characteristics of Life and explain how a Elephant display these characteristics.</a:t>
            </a:r>
          </a:p>
          <a:p>
            <a:r>
              <a:rPr lang="en-US" sz="4000" dirty="0" smtClean="0"/>
              <a:t>Quietly study for the Chapter 1 Test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0499755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 of Contents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1856520"/>
              </p:ext>
            </p:extLst>
          </p:nvPr>
        </p:nvGraphicFramePr>
        <p:xfrm>
          <a:off x="762000" y="1600200"/>
          <a:ext cx="7162800" cy="40043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4000"/>
                <a:gridCol w="1828800"/>
              </a:tblGrid>
              <a:tr h="447675">
                <a:tc>
                  <a:txBody>
                    <a:bodyPr/>
                    <a:lstStyle/>
                    <a:p>
                      <a:r>
                        <a:rPr lang="en-US" dirty="0" smtClean="0"/>
                        <a:t>Assignment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Page #</a:t>
                      </a:r>
                      <a:endParaRPr lang="en-US" dirty="0"/>
                    </a:p>
                  </a:txBody>
                  <a:tcPr/>
                </a:tc>
              </a:tr>
              <a:tr h="447675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C-Notes:  </a:t>
                      </a:r>
                      <a:r>
                        <a:rPr lang="en-US" sz="1800" dirty="0" smtClean="0"/>
                        <a:t>Characteristics of living things and tools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 smtClean="0"/>
                        <a:t>5</a:t>
                      </a:r>
                      <a:endParaRPr lang="en-US" sz="2800" dirty="0"/>
                    </a:p>
                  </a:txBody>
                  <a:tcPr/>
                </a:tc>
              </a:tr>
              <a:tr h="447675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Warm Up #2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 smtClean="0"/>
                        <a:t>6</a:t>
                      </a:r>
                      <a:endParaRPr lang="en-US" sz="2800" dirty="0"/>
                    </a:p>
                  </a:txBody>
                  <a:tcPr/>
                </a:tc>
              </a:tr>
              <a:tr h="447675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C-Notes:  Macromolecules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 smtClean="0"/>
                        <a:t>7</a:t>
                      </a:r>
                      <a:endParaRPr lang="en-US" sz="2800" dirty="0"/>
                    </a:p>
                  </a:txBody>
                  <a:tcPr/>
                </a:tc>
              </a:tr>
              <a:tr h="447675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Warm Up #3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 smtClean="0"/>
                        <a:t>8</a:t>
                      </a:r>
                      <a:endParaRPr lang="en-US" sz="2800" dirty="0"/>
                    </a:p>
                  </a:txBody>
                  <a:tcPr/>
                </a:tc>
              </a:tr>
              <a:tr h="447675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C-Notes:</a:t>
                      </a:r>
                      <a:r>
                        <a:rPr lang="en-US" sz="2800" baseline="0" dirty="0" smtClean="0"/>
                        <a:t>  Enzymes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 smtClean="0"/>
                        <a:t>9</a:t>
                      </a:r>
                      <a:endParaRPr lang="en-US" sz="2800" dirty="0"/>
                    </a:p>
                  </a:txBody>
                  <a:tcPr/>
                </a:tc>
              </a:tr>
              <a:tr h="447675"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/>
                        <a:t>Notebook</a:t>
                      </a:r>
                      <a:r>
                        <a:rPr lang="en-US" sz="2400" baseline="0" dirty="0" smtClean="0"/>
                        <a:t> Grade Sheet #1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 smtClean="0"/>
                        <a:t>10</a:t>
                      </a:r>
                      <a:endParaRPr lang="en-US" sz="2800" dirty="0"/>
                    </a:p>
                  </a:txBody>
                  <a:tcPr/>
                </a:tc>
              </a:tr>
              <a:tr h="44767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1990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Warm Up #2      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C6H12O6 +   6O2 </a:t>
            </a:r>
            <a:r>
              <a:rPr lang="en-US" dirty="0" smtClean="0">
                <a:sym typeface="Wingdings" pitchFamily="2" charset="2"/>
              </a:rPr>
              <a:t>   CO2 +   H2O</a:t>
            </a:r>
          </a:p>
          <a:p>
            <a:pPr marL="514350" indent="-514350">
              <a:buAutoNum type="arabicPeriod"/>
            </a:pPr>
            <a:r>
              <a:rPr lang="en-US" dirty="0" smtClean="0">
                <a:sym typeface="Wingdings" pitchFamily="2" charset="2"/>
              </a:rPr>
              <a:t>Write everything you know about this equation.  Include the compounds involved, how many atoms of each element and balance if you can.  </a:t>
            </a:r>
          </a:p>
          <a:p>
            <a:pPr marL="514350" indent="-514350">
              <a:buAutoNum type="arabicPeriod"/>
            </a:pPr>
            <a:r>
              <a:rPr lang="en-US" dirty="0" smtClean="0">
                <a:sym typeface="Wingdings" pitchFamily="2" charset="2"/>
              </a:rPr>
              <a:t>Explain what you know about atoms </a:t>
            </a:r>
            <a:r>
              <a:rPr lang="en-US" smtClean="0">
                <a:sym typeface="Wingdings" pitchFamily="2" charset="2"/>
              </a:rPr>
              <a:t>and molecules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524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Warm Up #3    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List the 4 Organic Macromolecules</a:t>
            </a:r>
          </a:p>
          <a:p>
            <a:pPr lvl="1"/>
            <a:r>
              <a:rPr lang="en-US" dirty="0" smtClean="0"/>
              <a:t>Next to each state the monomer that makes them up.  (If they have one)</a:t>
            </a:r>
          </a:p>
          <a:p>
            <a:pPr lvl="1"/>
            <a:r>
              <a:rPr lang="en-US" dirty="0" smtClean="0"/>
              <a:t>Write which elements make each up (Hydrogen, Oxygen, etc….)</a:t>
            </a:r>
          </a:p>
          <a:p>
            <a:pPr lvl="1"/>
            <a:r>
              <a:rPr lang="en-US" dirty="0" smtClean="0"/>
              <a:t>State their functions in a living cell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6328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Warm Up #3   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could we build the glucose, saturated fatty acid and the amino acid all with the same model kit?</a:t>
            </a:r>
          </a:p>
          <a:p>
            <a:r>
              <a:rPr lang="en-US" dirty="0" smtClean="0"/>
              <a:t>What were their similarities and what were their differences?</a:t>
            </a:r>
          </a:p>
          <a:p>
            <a:r>
              <a:rPr lang="en-US" dirty="0" smtClean="0"/>
              <a:t>“Feed a pig an apple and he turns it into bacon”  Explain how this is correct.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2800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Good Morning – Warm 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Take out composition notebook and have it on your desk</a:t>
            </a:r>
          </a:p>
          <a:p>
            <a:r>
              <a:rPr lang="en-US" dirty="0" smtClean="0"/>
              <a:t>Take out something to write with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If you do not have the notebook – take out a sheet of paper in order to take notes on how to set up the notebook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4099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Notebook Grade Sheet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09365927"/>
              </p:ext>
            </p:extLst>
          </p:nvPr>
        </p:nvGraphicFramePr>
        <p:xfrm>
          <a:off x="457200" y="1600200"/>
          <a:ext cx="8229600" cy="5171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4648200"/>
                <a:gridCol w="838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Assignment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Needed to Get Points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Points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Title Page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Neat (Name, Period, Biology)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/2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Table of Contents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Filled out ½   </a:t>
                      </a:r>
                      <a:r>
                        <a:rPr lang="en-US" sz="1600" dirty="0" smtClean="0">
                          <a:solidFill>
                            <a:schemeClr val="tx2"/>
                          </a:solidFill>
                        </a:rPr>
                        <a:t>(All pages Numbered-</a:t>
                      </a:r>
                      <a:r>
                        <a:rPr lang="en-US" sz="1600" baseline="0" dirty="0" smtClean="0">
                          <a:solidFill>
                            <a:schemeClr val="tx2"/>
                          </a:solidFill>
                        </a:rPr>
                        <a:t> lower corner) ½ </a:t>
                      </a:r>
                      <a:endParaRPr lang="en-US" sz="16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/2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Warm Up #1</a:t>
                      </a:r>
                    </a:p>
                    <a:p>
                      <a:r>
                        <a:rPr lang="en-US" sz="2400" b="1" dirty="0" smtClean="0"/>
                        <a:t>Warm Up #2</a:t>
                      </a:r>
                    </a:p>
                    <a:p>
                      <a:r>
                        <a:rPr lang="en-US" sz="2400" b="1" dirty="0" smtClean="0"/>
                        <a:t>Warm</a:t>
                      </a:r>
                      <a:r>
                        <a:rPr lang="en-US" sz="2400" b="1" baseline="0" dirty="0" smtClean="0"/>
                        <a:t> Up #3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3</a:t>
                      </a:r>
                      <a:r>
                        <a:rPr lang="en-US" baseline="0" dirty="0" smtClean="0">
                          <a:solidFill>
                            <a:schemeClr val="tx2"/>
                          </a:solidFill>
                        </a:rPr>
                        <a:t> complete (1 point each)</a:t>
                      </a:r>
                    </a:p>
                    <a:p>
                      <a:r>
                        <a:rPr lang="en-US" baseline="0" dirty="0" smtClean="0">
                          <a:solidFill>
                            <a:schemeClr val="tx2"/>
                          </a:solidFill>
                        </a:rPr>
                        <a:t>3 Complete (1 point each)</a:t>
                      </a:r>
                    </a:p>
                    <a:p>
                      <a:r>
                        <a:rPr lang="en-US" baseline="0" dirty="0" smtClean="0">
                          <a:solidFill>
                            <a:schemeClr val="tx2"/>
                          </a:solidFill>
                        </a:rPr>
                        <a:t>2 Complete (1 point each)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/3</a:t>
                      </a:r>
                    </a:p>
                    <a:p>
                      <a:pPr algn="r"/>
                      <a:r>
                        <a:rPr lang="en-US" b="1" dirty="0" smtClean="0"/>
                        <a:t>/3</a:t>
                      </a:r>
                    </a:p>
                    <a:p>
                      <a:pPr algn="r"/>
                      <a:r>
                        <a:rPr lang="en-US" b="1" dirty="0" smtClean="0"/>
                        <a:t>/2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/>
                        <a:t>Notes </a:t>
                      </a:r>
                      <a:r>
                        <a:rPr lang="en-US" sz="1050" b="1" baseline="0" dirty="0" smtClean="0"/>
                        <a:t>Scientific Method and experimentation</a:t>
                      </a:r>
                      <a:endParaRPr lang="en-US" sz="105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4 Q (1/2</a:t>
                      </a:r>
                      <a:r>
                        <a:rPr lang="en-US" baseline="0" dirty="0" smtClean="0">
                          <a:solidFill>
                            <a:schemeClr val="tx2"/>
                          </a:solidFill>
                        </a:rPr>
                        <a:t> )     4Sum (1/2)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/4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/>
                        <a:t>Notes:</a:t>
                      </a:r>
                      <a:r>
                        <a:rPr lang="en-US" sz="3600" b="1" dirty="0" smtClean="0"/>
                        <a:t>  </a:t>
                      </a:r>
                      <a:r>
                        <a:rPr lang="en-US" sz="1050" b="1" dirty="0" smtClean="0"/>
                        <a:t>Characteristics of living things and tools</a:t>
                      </a:r>
                      <a:endParaRPr lang="en-US" sz="14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4 Q (1/2</a:t>
                      </a:r>
                      <a:r>
                        <a:rPr lang="en-US" baseline="0" dirty="0" smtClean="0">
                          <a:solidFill>
                            <a:schemeClr val="tx2"/>
                          </a:solidFill>
                        </a:rPr>
                        <a:t> )     4Sum (1/2)</a:t>
                      </a:r>
                      <a:endParaRPr lang="en-US" dirty="0" smtClean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/4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/>
                        <a:t>Notes:  Macromolecules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4 Q (1/2</a:t>
                      </a:r>
                      <a:r>
                        <a:rPr lang="en-US" baseline="0" dirty="0" smtClean="0">
                          <a:solidFill>
                            <a:schemeClr val="tx2"/>
                          </a:solidFill>
                        </a:rPr>
                        <a:t> )     4Sum (1/2)</a:t>
                      </a:r>
                      <a:endParaRPr lang="en-US" dirty="0" smtClean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/4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/>
                        <a:t>Notes:</a:t>
                      </a:r>
                      <a:r>
                        <a:rPr lang="en-US" sz="2400" b="1" baseline="0" dirty="0" smtClean="0"/>
                        <a:t>  Enzymes</a:t>
                      </a:r>
                      <a:endParaRPr lang="en-US" sz="24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4 Q (1/2</a:t>
                      </a:r>
                      <a:r>
                        <a:rPr lang="en-US" baseline="0" dirty="0" smtClean="0">
                          <a:solidFill>
                            <a:schemeClr val="tx2"/>
                          </a:solidFill>
                        </a:rPr>
                        <a:t> )     4Sum (1/2)</a:t>
                      </a:r>
                      <a:endParaRPr lang="en-US" dirty="0" smtClean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/4</a:t>
                      </a:r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553200" y="11430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Total Points   =        28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790557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Warm Up #3	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dirty="0" smtClean="0"/>
              <a:t>Describe how an enzyme and a substrate are like a key and a lock.  List at least 3 similarities.</a:t>
            </a:r>
          </a:p>
          <a:p>
            <a:pPr marL="514350" indent="-514350">
              <a:buAutoNum type="arabicPeriod"/>
            </a:pPr>
            <a:r>
              <a:rPr lang="en-US" dirty="0" smtClean="0"/>
              <a:t>Sketch the graph of an chemical reaction with out an enzyme and then with an enzyme.  Label the activation energy and the reactants and products.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0609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 up – page #1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51054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Title page – 1</a:t>
            </a:r>
            <a:r>
              <a:rPr lang="en-US" baseline="30000" dirty="0" smtClean="0"/>
              <a:t>st</a:t>
            </a:r>
            <a:r>
              <a:rPr lang="en-US" dirty="0" smtClean="0"/>
              <a:t> side of 1</a:t>
            </a:r>
            <a:r>
              <a:rPr lang="en-US" baseline="30000" dirty="0" smtClean="0"/>
              <a:t>st</a:t>
            </a:r>
            <a:r>
              <a:rPr lang="en-US" dirty="0" smtClean="0"/>
              <a:t> page (taking up the entire page)</a:t>
            </a:r>
          </a:p>
          <a:p>
            <a:pPr marL="0" indent="0" algn="ctr">
              <a:buNone/>
            </a:pPr>
            <a:r>
              <a:rPr lang="en-US" sz="6000" dirty="0" smtClean="0"/>
              <a:t>Biology </a:t>
            </a:r>
          </a:p>
          <a:p>
            <a:pPr marL="0" indent="0" algn="ctr">
              <a:buNone/>
            </a:pPr>
            <a:r>
              <a:rPr lang="en-US" sz="4400" smtClean="0"/>
              <a:t>Period 5</a:t>
            </a:r>
            <a:endParaRPr lang="en-US" sz="4400" dirty="0" smtClean="0"/>
          </a:p>
          <a:p>
            <a:pPr marL="0" indent="0" algn="ctr">
              <a:buNone/>
            </a:pPr>
            <a:r>
              <a:rPr lang="en-US" sz="4400" dirty="0" smtClean="0"/>
              <a:t>Mr. Haring</a:t>
            </a:r>
          </a:p>
          <a:p>
            <a:pPr marL="0" indent="0" algn="ctr">
              <a:buNone/>
            </a:pPr>
            <a:r>
              <a:rPr lang="en-US" sz="4400" dirty="0" smtClean="0"/>
              <a:t>John Smith (your name)</a:t>
            </a:r>
          </a:p>
          <a:p>
            <a:pPr marL="0" indent="0" algn="r">
              <a:buNone/>
            </a:pPr>
            <a:r>
              <a:rPr lang="en-US" sz="4000" dirty="0" smtClean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109011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 up – Page #2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610600" cy="55626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Page 2 – 1</a:t>
            </a:r>
            <a:r>
              <a:rPr lang="en-US" baseline="30000" dirty="0" smtClean="0"/>
              <a:t>st</a:t>
            </a:r>
            <a:r>
              <a:rPr lang="en-US" dirty="0" smtClean="0"/>
              <a:t> side (taking up the entire page- 2 columns)    </a:t>
            </a:r>
          </a:p>
          <a:p>
            <a:pPr marL="0" indent="0" algn="ctr">
              <a:buNone/>
            </a:pPr>
            <a:r>
              <a:rPr lang="en-US" dirty="0" smtClean="0"/>
              <a:t>Table of contents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r">
              <a:buNone/>
            </a:pPr>
            <a:r>
              <a:rPr lang="en-US" dirty="0"/>
              <a:t>2</a:t>
            </a:r>
            <a:endParaRPr lang="en-US" dirty="0" smtClean="0"/>
          </a:p>
          <a:p>
            <a:pPr marL="0" indent="0" algn="ctr">
              <a:buNone/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3960923"/>
              </p:ext>
            </p:extLst>
          </p:nvPr>
        </p:nvGraphicFramePr>
        <p:xfrm>
          <a:off x="533400" y="2667000"/>
          <a:ext cx="8077200" cy="39755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97782"/>
                <a:gridCol w="1679418"/>
              </a:tblGrid>
              <a:tr h="230676">
                <a:tc>
                  <a:txBody>
                    <a:bodyPr/>
                    <a:lstStyle/>
                    <a:p>
                      <a:r>
                        <a:rPr lang="en-US" sz="4000" dirty="0" smtClean="0"/>
                        <a:t>Assignment</a:t>
                      </a:r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4000" dirty="0" smtClean="0"/>
                        <a:t>Page #</a:t>
                      </a:r>
                      <a:endParaRPr lang="en-US" sz="4000" dirty="0"/>
                    </a:p>
                  </a:txBody>
                  <a:tcPr/>
                </a:tc>
              </a:tr>
              <a:tr h="48479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8479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8479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8479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8479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8479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371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2597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 Up – page #2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953000"/>
          </a:xfrm>
        </p:spPr>
        <p:txBody>
          <a:bodyPr>
            <a:normAutofit/>
          </a:bodyPr>
          <a:lstStyle/>
          <a:p>
            <a:r>
              <a:rPr lang="en-US" dirty="0" smtClean="0"/>
              <a:t>Leave the back of page 2 + 3 pages front and back (total of 6 more sides) for the table of contents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 algn="r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88240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Warm Up #1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171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Cnotes</a:t>
            </a:r>
            <a:r>
              <a:rPr lang="en-US" dirty="0"/>
              <a:t> </a:t>
            </a:r>
            <a:r>
              <a:rPr lang="en-US" dirty="0" smtClean="0"/>
              <a:t>Science and Experimentation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7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 to table of contents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Add page 1, 2 and 3 title and page number to table of contents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6877094"/>
              </p:ext>
            </p:extLst>
          </p:nvPr>
        </p:nvGraphicFramePr>
        <p:xfrm>
          <a:off x="304800" y="2743200"/>
          <a:ext cx="8077200" cy="4053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/>
                <a:gridCol w="1981200"/>
              </a:tblGrid>
              <a:tr h="746760">
                <a:tc>
                  <a:txBody>
                    <a:bodyPr/>
                    <a:lstStyle/>
                    <a:p>
                      <a:r>
                        <a:rPr lang="en-US" sz="4000" dirty="0" smtClean="0"/>
                        <a:t>Assignment</a:t>
                      </a:r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4000" dirty="0" smtClean="0"/>
                        <a:t>Page #</a:t>
                      </a:r>
                      <a:endParaRPr lang="en-US" sz="4000" dirty="0"/>
                    </a:p>
                  </a:txBody>
                  <a:tcPr/>
                </a:tc>
              </a:tr>
              <a:tr h="74676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Title Page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1</a:t>
                      </a:r>
                      <a:endParaRPr lang="en-US" sz="3200" dirty="0"/>
                    </a:p>
                  </a:txBody>
                  <a:tcPr/>
                </a:tc>
              </a:tr>
              <a:tr h="74676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Table of Contents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2</a:t>
                      </a:r>
                      <a:endParaRPr lang="en-US" sz="3200" dirty="0"/>
                    </a:p>
                  </a:txBody>
                  <a:tcPr/>
                </a:tc>
              </a:tr>
              <a:tr h="74676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Warm Up #1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3</a:t>
                      </a:r>
                      <a:endParaRPr lang="en-US" sz="3200" dirty="0"/>
                    </a:p>
                  </a:txBody>
                  <a:tcPr/>
                </a:tc>
              </a:tr>
              <a:tr h="7467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/>
                        <a:t>C-notes</a:t>
                      </a:r>
                      <a:r>
                        <a:rPr lang="en-US" sz="3200" baseline="0" dirty="0" smtClean="0"/>
                        <a:t> – </a:t>
                      </a:r>
                      <a:r>
                        <a:rPr lang="en-US" sz="1800" baseline="0" dirty="0" smtClean="0"/>
                        <a:t>Scientific Method and experimentation</a:t>
                      </a:r>
                      <a:endParaRPr lang="en-US" sz="1800" dirty="0" smtClean="0"/>
                    </a:p>
                    <a:p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4</a:t>
                      </a:r>
                      <a:endParaRPr lang="en-US" sz="3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9805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Warm Up #1        </a:t>
            </a:r>
            <a:r>
              <a:rPr lang="en-US" sz="7200" b="1" dirty="0" smtClean="0"/>
              <a:t>A</a:t>
            </a:r>
            <a:endParaRPr lang="en-US" sz="7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305800" cy="4906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For </a:t>
            </a:r>
            <a:r>
              <a:rPr lang="en-US" b="1" dirty="0" smtClean="0"/>
              <a:t>two</a:t>
            </a:r>
            <a:r>
              <a:rPr lang="en-US" dirty="0" smtClean="0"/>
              <a:t> of your observations             Example</a:t>
            </a:r>
          </a:p>
          <a:p>
            <a:pPr marL="0" indent="0">
              <a:buNone/>
            </a:pPr>
            <a:r>
              <a:rPr lang="en-US" sz="2400" dirty="0" smtClean="0"/>
              <a:t>Make a Observation/Claim/Evidence/Justification- Chart</a:t>
            </a:r>
            <a:endParaRPr lang="en-US" sz="24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5439035"/>
              </p:ext>
            </p:extLst>
          </p:nvPr>
        </p:nvGraphicFramePr>
        <p:xfrm>
          <a:off x="533400" y="2286000"/>
          <a:ext cx="8534400" cy="1833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1200"/>
                <a:gridCol w="1676400"/>
                <a:gridCol w="1905000"/>
                <a:gridCol w="2971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Observation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Claim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Evidence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Justification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1.  Lobster has large</a:t>
                      </a:r>
                      <a:r>
                        <a:rPr lang="en-US" baseline="0" dirty="0" smtClean="0"/>
                        <a:t> multi-segmented tail which works under the lobster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The lobster swims</a:t>
                      </a:r>
                      <a:r>
                        <a:rPr lang="en-US" baseline="0" dirty="0" smtClean="0"/>
                        <a:t> backwards to avoid predators or move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Tail segments</a:t>
                      </a:r>
                      <a:r>
                        <a:rPr lang="en-US" baseline="0" dirty="0" smtClean="0"/>
                        <a:t> curve downward, segments is hard exoskeleton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Lobsters live in a very predator rich environment</a:t>
                      </a:r>
                      <a:r>
                        <a:rPr lang="en-US" baseline="0" dirty="0" smtClean="0"/>
                        <a:t> and need protection.  Eyes and clays forward tail propels backwards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325645"/>
            <a:ext cx="7391400" cy="2532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4394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1376</TotalTime>
  <Words>820</Words>
  <Application>Microsoft Office PowerPoint</Application>
  <PresentationFormat>On-screen Show (4:3)</PresentationFormat>
  <Paragraphs>155</Paragraphs>
  <Slides>21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NOTEBOOK SET UP WARM UPS</vt:lpstr>
      <vt:lpstr>Good Morning – Warm up</vt:lpstr>
      <vt:lpstr>Set up – page #1</vt:lpstr>
      <vt:lpstr>Set up – Page #2</vt:lpstr>
      <vt:lpstr>Set Up – page #2</vt:lpstr>
      <vt:lpstr>Warm Up #1</vt:lpstr>
      <vt:lpstr>Cnotes Science and Experimentation</vt:lpstr>
      <vt:lpstr>Add to table of contents</vt:lpstr>
      <vt:lpstr>Warm Up #1        A</vt:lpstr>
      <vt:lpstr>Warm Up #1       B</vt:lpstr>
      <vt:lpstr>Table of Contents</vt:lpstr>
      <vt:lpstr>Argument</vt:lpstr>
      <vt:lpstr>Warm up #1        C</vt:lpstr>
      <vt:lpstr>Warm Up #2 A</vt:lpstr>
      <vt:lpstr>Warm Up#2      B</vt:lpstr>
      <vt:lpstr>Table of Contents</vt:lpstr>
      <vt:lpstr>Warm Up #2      C</vt:lpstr>
      <vt:lpstr>Warm Up #3    A</vt:lpstr>
      <vt:lpstr>Warm Up #3   B</vt:lpstr>
      <vt:lpstr>Notebook Grade Sheet</vt:lpstr>
      <vt:lpstr>Warm Up #3 C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Warm #1</dc:title>
  <dc:creator>wr</dc:creator>
  <cp:lastModifiedBy>wr</cp:lastModifiedBy>
  <cp:revision>41</cp:revision>
  <dcterms:created xsi:type="dcterms:W3CDTF">2013-08-19T15:55:01Z</dcterms:created>
  <dcterms:modified xsi:type="dcterms:W3CDTF">2015-09-08T22:48:24Z</dcterms:modified>
</cp:coreProperties>
</file>