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0" r:id="rId9"/>
    <p:sldId id="258" r:id="rId10"/>
    <p:sldId id="265" r:id="rId11"/>
    <p:sldId id="268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1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4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4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9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1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37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4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3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7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B7BB-9E2C-4937-9A7F-3188FA3F4C92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720A-5F5A-4A19-AE62-AA169B5DA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Warm Up 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Page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983203"/>
              </p:ext>
            </p:extLst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Assignment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/>
                        <a:t>Page #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Notes:</a:t>
                      </a:r>
                      <a:r>
                        <a:rPr lang="en-US" sz="3200" baseline="0" dirty="0" smtClean="0"/>
                        <a:t>  Osmosis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Warm Up C.</a:t>
                      </a:r>
                      <a:r>
                        <a:rPr lang="en-US" sz="3200" baseline="0" dirty="0" smtClean="0"/>
                        <a:t> 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Test</a:t>
                      </a:r>
                      <a:r>
                        <a:rPr lang="en-US" sz="3200" baseline="0" dirty="0" smtClean="0"/>
                        <a:t> 7 Review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Notes 8.1 </a:t>
                      </a:r>
                      <a:r>
                        <a:rPr lang="en-US" sz="2400" dirty="0" smtClean="0"/>
                        <a:t>Energy Transfer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19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Video Notes:  </a:t>
                      </a:r>
                      <a:r>
                        <a:rPr lang="en-US" sz="2000" b="1" dirty="0" smtClean="0"/>
                        <a:t>Photosynthesis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Notes 8.2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1600" b="1" baseline="0" dirty="0" smtClean="0"/>
                        <a:t>Photosynthesis discovery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Warm up Chapter</a:t>
                      </a:r>
                      <a:r>
                        <a:rPr lang="en-US" sz="3200" baseline="0" dirty="0" smtClean="0"/>
                        <a:t> 8/9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0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smtClean="0"/>
              <a:t>of Contents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370548"/>
              </p:ext>
            </p:extLst>
          </p:nvPr>
        </p:nvGraphicFramePr>
        <p:xfrm>
          <a:off x="457200" y="1600200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Assignment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Page 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Notes 8.2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1600" b="1" baseline="0" dirty="0" smtClean="0"/>
                        <a:t>Photosynthesis discovery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21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Warm up Chapter</a:t>
                      </a:r>
                      <a:r>
                        <a:rPr lang="en-US" sz="3200" baseline="0" dirty="0" smtClean="0"/>
                        <a:t> 8/9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Notes 8.3 </a:t>
                      </a:r>
                      <a:r>
                        <a:rPr lang="en-US" sz="1600" b="1" dirty="0" smtClean="0"/>
                        <a:t>Process of Photosynthesis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Photosynthesis </a:t>
                      </a:r>
                      <a:r>
                        <a:rPr lang="en-US" sz="2000" b="1" dirty="0" smtClean="0"/>
                        <a:t>Writing Task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Notes 9.1  </a:t>
                      </a:r>
                      <a:r>
                        <a:rPr lang="en-US" sz="1600" b="1" dirty="0" smtClean="0"/>
                        <a:t>Cell Respiration Overview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25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Notes 9.2  </a:t>
                      </a:r>
                      <a:r>
                        <a:rPr lang="en-US" sz="1800" dirty="0" smtClean="0"/>
                        <a:t>Cell Respiration</a:t>
                      </a:r>
                      <a:r>
                        <a:rPr lang="en-US" sz="1800" baseline="0" dirty="0" smtClean="0"/>
                        <a:t> wrap up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Cell </a:t>
                      </a:r>
                      <a:r>
                        <a:rPr lang="en-US" sz="2800" smtClean="0"/>
                        <a:t>Respiration </a:t>
                      </a:r>
                      <a:r>
                        <a:rPr lang="en-US" sz="2800" smtClean="0"/>
                        <a:t>Writing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 smtClean="0"/>
                        <a:t>27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page 22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and label 3 pictures showing the 3 experiments that uncovered the key components of photosynthesis</a:t>
            </a:r>
            <a:r>
              <a:rPr lang="en-US" dirty="0"/>
              <a:t> </a:t>
            </a:r>
            <a:r>
              <a:rPr lang="en-US" dirty="0" smtClean="0"/>
              <a:t>(water, oxygen and light)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2" t="22727" r="17471" b="18939"/>
          <a:stretch/>
        </p:blipFill>
        <p:spPr bwMode="auto">
          <a:xfrm>
            <a:off x="221671" y="0"/>
            <a:ext cx="8693729" cy="670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5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page 22 </a:t>
            </a:r>
            <a:r>
              <a:rPr lang="en-US" dirty="0" smtClean="0"/>
              <a:t>(2/3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Draw the Chloroplast diagram and label all 11 key boxes.  Remember to think in terms of 2.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124200"/>
            <a:ext cx="7924800" cy="35394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3200" b="1" dirty="0"/>
              <a:t>ADP</a:t>
            </a:r>
          </a:p>
          <a:p>
            <a:r>
              <a:rPr lang="en-US" sz="3200" b="1" dirty="0"/>
              <a:t>NADPH</a:t>
            </a:r>
          </a:p>
          <a:p>
            <a:r>
              <a:rPr lang="en-US" sz="3200" b="1" dirty="0"/>
              <a:t>Calvin Cycle</a:t>
            </a:r>
          </a:p>
          <a:p>
            <a:r>
              <a:rPr lang="en-US" sz="3200" b="1" dirty="0"/>
              <a:t>ATP</a:t>
            </a:r>
          </a:p>
          <a:p>
            <a:r>
              <a:rPr lang="en-US" sz="3200" b="1" dirty="0"/>
              <a:t>Light Dependent </a:t>
            </a:r>
            <a:r>
              <a:rPr lang="en-US" sz="3200" b="1" dirty="0" smtClean="0"/>
              <a:t>   	Reaction</a:t>
            </a:r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Light</a:t>
            </a:r>
            <a:endParaRPr lang="en-US" sz="3200" b="1" dirty="0"/>
          </a:p>
          <a:p>
            <a:r>
              <a:rPr lang="en-US" sz="3200" b="1" dirty="0"/>
              <a:t>Oxygen</a:t>
            </a:r>
          </a:p>
          <a:p>
            <a:r>
              <a:rPr lang="en-US" sz="3200" b="1" dirty="0"/>
              <a:t>CO2</a:t>
            </a:r>
          </a:p>
          <a:p>
            <a:r>
              <a:rPr lang="en-US" sz="3200" b="1" dirty="0"/>
              <a:t>NADP+</a:t>
            </a:r>
          </a:p>
          <a:p>
            <a:r>
              <a:rPr lang="en-US" sz="3200" b="1" dirty="0"/>
              <a:t>Sugar</a:t>
            </a:r>
          </a:p>
          <a:p>
            <a:r>
              <a:rPr lang="en-US" sz="3200" b="1" dirty="0"/>
              <a:t>Water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page 22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0"/>
            <a:ext cx="8305800" cy="2743200"/>
          </a:xfrm>
        </p:spPr>
        <p:txBody>
          <a:bodyPr numCol="2">
            <a:normAutofit fontScale="47500" lnSpcReduction="20000"/>
          </a:bodyPr>
          <a:lstStyle/>
          <a:p>
            <a:r>
              <a:rPr lang="en-US" sz="5800" dirty="0" smtClean="0">
                <a:solidFill>
                  <a:schemeClr val="accent5">
                    <a:lumMod val="75000"/>
                  </a:schemeClr>
                </a:solidFill>
              </a:rPr>
              <a:t>Glycolysis</a:t>
            </a:r>
            <a:endParaRPr lang="en-US" sz="5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5800" dirty="0">
                <a:solidFill>
                  <a:schemeClr val="accent5">
                    <a:lumMod val="75000"/>
                  </a:schemeClr>
                </a:solidFill>
              </a:rPr>
              <a:t>Electron Transport Chain</a:t>
            </a:r>
          </a:p>
          <a:p>
            <a:r>
              <a:rPr lang="en-US" sz="5800" dirty="0">
                <a:solidFill>
                  <a:schemeClr val="accent5">
                    <a:lumMod val="75000"/>
                  </a:schemeClr>
                </a:solidFill>
              </a:rPr>
              <a:t>Krebs Cycle</a:t>
            </a:r>
          </a:p>
          <a:p>
            <a:r>
              <a:rPr lang="en-US" sz="5800" dirty="0">
                <a:solidFill>
                  <a:schemeClr val="accent2">
                    <a:lumMod val="75000"/>
                  </a:schemeClr>
                </a:solidFill>
              </a:rPr>
              <a:t>Glucose</a:t>
            </a:r>
          </a:p>
          <a:p>
            <a:r>
              <a:rPr lang="en-US" sz="5800" dirty="0">
                <a:solidFill>
                  <a:schemeClr val="accent2">
                    <a:lumMod val="75000"/>
                  </a:schemeClr>
                </a:solidFill>
              </a:rPr>
              <a:t>2 Pyruvic </a:t>
            </a:r>
            <a:r>
              <a:rPr lang="en-US" sz="5800" dirty="0" smtClean="0">
                <a:solidFill>
                  <a:schemeClr val="accent2">
                    <a:lumMod val="75000"/>
                  </a:schemeClr>
                </a:solidFill>
              </a:rPr>
              <a:t>Acid</a:t>
            </a:r>
          </a:p>
          <a:p>
            <a:r>
              <a:rPr lang="en-US" sz="5800" dirty="0"/>
              <a:t>CO2</a:t>
            </a:r>
          </a:p>
          <a:p>
            <a:r>
              <a:rPr lang="en-US" sz="5800" dirty="0" smtClean="0">
                <a:solidFill>
                  <a:srgbClr val="FF0000"/>
                </a:solidFill>
              </a:rPr>
              <a:t>NADH</a:t>
            </a:r>
            <a:endParaRPr lang="en-US" sz="5800" dirty="0">
              <a:solidFill>
                <a:srgbClr val="FF0000"/>
              </a:solidFill>
            </a:endParaRPr>
          </a:p>
          <a:p>
            <a:r>
              <a:rPr lang="en-US" sz="5800" dirty="0">
                <a:solidFill>
                  <a:srgbClr val="FF0000"/>
                </a:solidFill>
              </a:rPr>
              <a:t>FADH2</a:t>
            </a:r>
          </a:p>
          <a:p>
            <a:r>
              <a:rPr lang="en-US" sz="5800" dirty="0">
                <a:solidFill>
                  <a:srgbClr val="FF0000"/>
                </a:solidFill>
              </a:rPr>
              <a:t>ATP</a:t>
            </a:r>
          </a:p>
          <a:p>
            <a:r>
              <a:rPr lang="en-US" sz="5800" dirty="0" smtClean="0">
                <a:solidFill>
                  <a:schemeClr val="accent6">
                    <a:lumMod val="75000"/>
                  </a:schemeClr>
                </a:solidFill>
              </a:rPr>
              <a:t>Cytoplasm</a:t>
            </a:r>
            <a:endParaRPr lang="en-US" sz="5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5800" dirty="0">
                <a:solidFill>
                  <a:schemeClr val="accent6">
                    <a:lumMod val="75000"/>
                  </a:schemeClr>
                </a:solidFill>
              </a:rPr>
              <a:t>Mitochondria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6629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Draw the Cellular Respiration diagram and label all 9 boxes.  Also label the cytoplasm and the mitochondria.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25947" r="13778" b="16666"/>
          <a:stretch/>
        </p:blipFill>
        <p:spPr bwMode="auto">
          <a:xfrm>
            <a:off x="228600" y="1143000"/>
            <a:ext cx="792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Finish Cornell notes for chapter 8 and 9 notes</a:t>
            </a:r>
          </a:p>
          <a:p>
            <a:pPr lvl="1"/>
            <a:r>
              <a:rPr lang="en-US" sz="4000" b="1" dirty="0" smtClean="0"/>
              <a:t>5 questions</a:t>
            </a:r>
          </a:p>
          <a:p>
            <a:pPr lvl="1"/>
            <a:r>
              <a:rPr lang="en-US" sz="4000" b="1" dirty="0" smtClean="0"/>
              <a:t>5 sentence summary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024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page 17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+ draw an analogy of…..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Autotroph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Pigment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Light Dependent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(2/3) – page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Draw an ATP molecule</a:t>
            </a:r>
          </a:p>
          <a:p>
            <a:pPr lvl="1"/>
            <a:r>
              <a:rPr lang="en-US" sz="3200" dirty="0" smtClean="0"/>
              <a:t>Label the 3 parts</a:t>
            </a:r>
          </a:p>
          <a:p>
            <a:pPr lvl="1"/>
            <a:r>
              <a:rPr lang="en-US" sz="3200" dirty="0" smtClean="0"/>
              <a:t>Draw an </a:t>
            </a:r>
            <a:r>
              <a:rPr lang="en-US" sz="3200" smtClean="0"/>
              <a:t>arrow showing where </a:t>
            </a:r>
            <a:r>
              <a:rPr lang="en-US" sz="3200" dirty="0" smtClean="0"/>
              <a:t>most of the energy is store</a:t>
            </a:r>
          </a:p>
          <a:p>
            <a:pPr lvl="1"/>
            <a:r>
              <a:rPr lang="en-US" sz="3200" dirty="0" smtClean="0"/>
              <a:t>State 3 reasons why we need to convert all energy into ATP (what is it used for)</a:t>
            </a:r>
          </a:p>
          <a:p>
            <a:pPr lvl="1"/>
            <a:r>
              <a:rPr lang="en-US" sz="3200" dirty="0" smtClean="0"/>
              <a:t>Draw an analogy showing ATP and ADP</a:t>
            </a:r>
          </a:p>
        </p:txBody>
      </p:sp>
    </p:spTree>
    <p:extLst>
      <p:ext uri="{BB962C8B-B14F-4D97-AF65-F5344CB8AC3E}">
        <p14:creationId xmlns:p14="http://schemas.microsoft.com/office/powerpoint/2010/main" val="17326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688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5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916200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438400" y="12954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11136" y="2667000"/>
            <a:ext cx="2289464" cy="800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76500" y="1295400"/>
            <a:ext cx="1790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4068" y="103583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Guard Cells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0327" y="3276600"/>
            <a:ext cx="2053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Inner Cell Wall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65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00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590800" y="2819400"/>
            <a:ext cx="1990201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43000" y="3657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Stoma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1524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Page 597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412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7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write all missed questions with the correct answer.  If it is a picture sketch the organelle and label it (10 questions)</a:t>
            </a:r>
          </a:p>
          <a:p>
            <a:pPr marL="0" indent="0">
              <a:buNone/>
            </a:pPr>
            <a:r>
              <a:rPr lang="en-US" u="sng" dirty="0" smtClean="0"/>
              <a:t>Example: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All living things are composed of:  (D)cells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6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(page 17 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Chlorophyll a appears blue-green.  Which colors does chlorophyll a reflect?  Which colors does it absorb?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following terms are mixed up.  Please write a reaction (reactants </a:t>
            </a:r>
            <a:r>
              <a:rPr lang="en-US" dirty="0" smtClean="0">
                <a:sym typeface="Wingdings" pitchFamily="2" charset="2"/>
              </a:rPr>
              <a:t> products) trying to place in the correct order.</a:t>
            </a:r>
            <a:endParaRPr lang="en-US" dirty="0" smtClean="0"/>
          </a:p>
          <a:p>
            <a:pPr marL="0" indent="0">
              <a:buNone/>
            </a:pPr>
            <a:r>
              <a:rPr lang="en-US" sz="4000" b="1" dirty="0" smtClean="0"/>
              <a:t>CO2, Oxygen, </a:t>
            </a:r>
            <a:r>
              <a:rPr lang="en-US" sz="4000" b="1" dirty="0" smtClean="0">
                <a:sym typeface="Wingdings" pitchFamily="2" charset="2"/>
              </a:rPr>
              <a:t>, sunlight, sugar, water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9179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9889714"/>
              </p:ext>
            </p:extLst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Assignment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 smtClean="0"/>
                        <a:t>Page #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Cell</a:t>
                      </a:r>
                      <a:r>
                        <a:rPr lang="en-US" sz="3200" baseline="0" dirty="0" smtClean="0"/>
                        <a:t> Drawing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13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Warm</a:t>
                      </a:r>
                      <a:r>
                        <a:rPr lang="en-US" sz="3200" baseline="0" dirty="0" smtClean="0"/>
                        <a:t> Up:  Chapter 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14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 smtClean="0"/>
                        <a:t>Grade Sheet </a:t>
                      </a:r>
                      <a:r>
                        <a:rPr lang="en-US" sz="2800" b="0" dirty="0" smtClean="0"/>
                        <a:t>notebook</a:t>
                      </a:r>
                      <a:r>
                        <a:rPr lang="en-US" sz="2800" b="0" baseline="0" dirty="0" smtClean="0"/>
                        <a:t> </a:t>
                      </a:r>
                      <a:r>
                        <a:rPr lang="en-US" sz="2800" b="0" dirty="0" smtClean="0"/>
                        <a:t>2 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dirty="0" smtClean="0"/>
                        <a:t>15</a:t>
                      </a:r>
                      <a:endParaRPr lang="en-US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Notes:</a:t>
                      </a:r>
                      <a:r>
                        <a:rPr lang="en-US" sz="3200" baseline="0" dirty="0" smtClean="0"/>
                        <a:t>  Osmosis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Warm Up C.</a:t>
                      </a:r>
                      <a:r>
                        <a:rPr lang="en-US" sz="3200" baseline="0" dirty="0" smtClean="0"/>
                        <a:t> 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17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Test</a:t>
                      </a:r>
                      <a:r>
                        <a:rPr lang="en-US" sz="3200" baseline="0" dirty="0" smtClean="0"/>
                        <a:t> 7 Review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Notes 8.1 </a:t>
                      </a:r>
                      <a:r>
                        <a:rPr lang="en-US" sz="2400" dirty="0" smtClean="0"/>
                        <a:t>Energy Transfer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dirty="0" smtClean="0"/>
                        <a:t>19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2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425</Words>
  <Application>Microsoft Office PowerPoint</Application>
  <PresentationFormat>On-screen Show (4:3)</PresentationFormat>
  <Paragraphs>109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Warm Up Chapter 8</vt:lpstr>
      <vt:lpstr>Warm up page 17 (1/3)</vt:lpstr>
      <vt:lpstr>Warm Up (2/3) – page 17</vt:lpstr>
      <vt:lpstr>PowerPoint Presentation</vt:lpstr>
      <vt:lpstr>PowerPoint Presentation</vt:lpstr>
      <vt:lpstr>PowerPoint Presentation</vt:lpstr>
      <vt:lpstr>Test 7 Review</vt:lpstr>
      <vt:lpstr>Warm Up (page 17 3/3)</vt:lpstr>
      <vt:lpstr>Table of Contents</vt:lpstr>
      <vt:lpstr>PowerPoint Presentation</vt:lpstr>
      <vt:lpstr>Table of Contents</vt:lpstr>
      <vt:lpstr>Warm Up page 22 (1/3)</vt:lpstr>
      <vt:lpstr>PowerPoint Presentation</vt:lpstr>
      <vt:lpstr>Warm Up page 22 (2/3)</vt:lpstr>
      <vt:lpstr>Warm Up page 22 (3/3)</vt:lpstr>
      <vt:lpstr>Warm 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C.8</dc:title>
  <dc:creator>wr</dc:creator>
  <cp:lastModifiedBy>wr</cp:lastModifiedBy>
  <cp:revision>28</cp:revision>
  <dcterms:created xsi:type="dcterms:W3CDTF">2013-10-01T16:09:38Z</dcterms:created>
  <dcterms:modified xsi:type="dcterms:W3CDTF">2013-10-24T18:11:53Z</dcterms:modified>
</cp:coreProperties>
</file>